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93" r:id="rId7"/>
    <p:sldId id="266" r:id="rId8"/>
    <p:sldId id="277" r:id="rId9"/>
    <p:sldId id="283" r:id="rId10"/>
    <p:sldId id="284" r:id="rId11"/>
    <p:sldId id="285" r:id="rId12"/>
    <p:sldId id="286" r:id="rId13"/>
    <p:sldId id="287" r:id="rId14"/>
    <p:sldId id="288" r:id="rId15"/>
    <p:sldId id="296" r:id="rId16"/>
    <p:sldId id="297" r:id="rId17"/>
    <p:sldId id="298" r:id="rId18"/>
    <p:sldId id="299" r:id="rId19"/>
    <p:sldId id="300" r:id="rId20"/>
    <p:sldId id="301" r:id="rId21"/>
    <p:sldId id="304" r:id="rId22"/>
    <p:sldId id="303" r:id="rId23"/>
    <p:sldId id="270" r:id="rId24"/>
    <p:sldId id="275" r:id="rId25"/>
    <p:sldId id="276" r:id="rId26"/>
    <p:sldId id="290" r:id="rId27"/>
    <p:sldId id="280" r:id="rId28"/>
    <p:sldId id="278" r:id="rId29"/>
    <p:sldId id="279" r:id="rId30"/>
    <p:sldId id="291" r:id="rId31"/>
    <p:sldId id="292" r:id="rId32"/>
    <p:sldId id="273" r:id="rId33"/>
    <p:sldId id="295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454BB5-3DB0-431D-B875-BE5A693B2445}" v="1" dt="2021-09-01T14:33:22.104"/>
    <p1510:client id="{50872B88-519A-4FB5-B55A-2B66D10C669E}" v="11" dt="2021-09-05T17:27:39.118"/>
    <p1510:client id="{51F020EA-A9CC-437A-A9E0-33FC93385DDC}" v="1315" dt="2021-09-05T19:15:13.785"/>
    <p1510:client id="{60F4940C-3577-4036-8F66-C1459A0782F7}" v="52" dt="2021-09-06T19:28:59.824"/>
    <p1510:client id="{79C857E1-D626-43EC-A545-FF908FB60C35}" v="5" dt="2021-09-05T17:34:26.482"/>
    <p1510:client id="{86196D71-FA7E-424F-8AC2-74B6198FAA97}" v="471" dt="2021-09-06T09:57:05.990"/>
    <p1510:client id="{8A5B1AB8-FAEC-423A-B761-C0EA8B413146}" v="160" dt="2021-09-06T16:35:59.645"/>
    <p1510:client id="{A29330E2-1782-4E1E-82F2-39F7BF7FDCB3}" v="197" dt="2021-09-06T16:51:38.249"/>
    <p1510:client id="{A9FCC11B-680B-423D-A873-14845468F2D4}" v="102" dt="2021-09-06T17:18:45.762"/>
    <p1510:client id="{AAAA5897-A86D-44CD-AD2B-AA5F722835FD}" v="28" dt="2021-09-05T17:16:20.911"/>
    <p1510:client id="{B961A746-4683-4FF2-ABEE-8A677D52BE5B}" v="1080" dt="2021-09-05T18:03:25.456"/>
    <p1510:client id="{C0ADCC17-0942-4650-BA2F-C317E8E8FB45}" v="2119" dt="2021-09-03T16:05:34.647"/>
    <p1510:client id="{C214C95C-9355-440A-9923-5DAE70A5502D}" v="1321" dt="2021-09-05T21:18:29.845"/>
    <p1510:client id="{C52617CE-A432-4986-AAA7-56F7677054EA}" v="593" dt="2021-09-06T15:38:25.326"/>
    <p1510:client id="{EB29A575-3346-42AE-9090-446F0E785EAD}" v="7" dt="2021-09-06T07:34:59.414"/>
    <p1510:client id="{FDCC9D37-0E45-4288-88EB-2B5DC0F44687}" v="286" dt="2021-09-06T19:20:47.574"/>
    <p1510:client id="{FF514E4F-9835-46F7-9869-ABAB13C7D209}" v="85" dt="2021-09-06T16:55:51.2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60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281F1-BC95-4E56-9634-5A14A5C6A0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9A0EAB-7A88-4F50-B7BF-FC2C276E79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1D4AC-7A05-4AAC-B849-BA5638559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86051-37F0-42F9-873D-1C507AA2B9D1}" type="datetimeFigureOut">
              <a:rPr lang="en-GB" smtClean="0"/>
              <a:t>06/09/2021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7CC04-68BF-41D5-B126-5B167A927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795383-2087-44C4-906A-31889064B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169831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8E25E-5487-4AB0-AA4E-A1E4C208B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B2F4E2-59B2-4EF7-8FAF-3F0A0565BD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0FFFB-A4DA-4E68-9558-BCA2FA9E7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86051-37F0-42F9-873D-1C507AA2B9D1}" type="datetimeFigureOut">
              <a:rPr lang="en-GB" smtClean="0"/>
              <a:t>06/09/2021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9A300-6272-443C-B41B-A3E832E94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15A16-D947-4699-845C-71714F1C2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411855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C43866-9586-4293-BC34-5D08761CF5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EAB5D5-A094-496C-9CAD-929E063639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59DAA6-8831-43BD-97C8-4F02E96EE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86051-37F0-42F9-873D-1C507AA2B9D1}" type="datetimeFigureOut">
              <a:rPr lang="en-GB" smtClean="0"/>
              <a:t>06/09/2021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4E480-41CC-43FF-BAFC-3E84AD702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E22A32-60BC-4E2F-89D6-47876919E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6466935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D869B-A584-4291-9401-87F2BC80A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2B9CE-BF50-49F8-8549-F1604CEA3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1C454-6797-4F2B-9479-2F24AE56E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86051-37F0-42F9-873D-1C507AA2B9D1}" type="datetimeFigureOut">
              <a:rPr lang="en-GB" smtClean="0"/>
              <a:t>06/09/2021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A025C8-FA70-4710-B1A8-022222214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03261-ADD0-4219-BBA0-A98323837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1260043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DB497-FDB1-46E0-850E-A632A7F78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DA53A2-49EE-4F3B-B658-84417BF56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E9687-EC18-40B3-8317-4D16382B6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86051-37F0-42F9-873D-1C507AA2B9D1}" type="datetimeFigureOut">
              <a:rPr lang="en-GB" smtClean="0"/>
              <a:t>06/09/2021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D530B9-D830-4CC0-BFAE-05A3CE805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479859-3C00-4F8F-8560-32E24794C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420032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CCFBC-39D4-4C5D-A753-45F1D73FA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52627-644A-4D0F-A8F3-0C2E7CDCE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DBB9AD-3800-47D6-828D-BAF7E29A0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6CA5FE-312B-4443-8C72-60F04EA3F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86051-37F0-42F9-873D-1C507AA2B9D1}" type="datetimeFigureOut">
              <a:rPr lang="en-GB" smtClean="0"/>
              <a:t>06/09/2021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6C1B64-B8BE-449B-AFD5-8AE0B7103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CB05FD-BD88-45A2-8C11-A6D3AC963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7523326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5B72E-525E-4859-A348-603B1B57D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BC4B2C-43BC-4B38-B863-292489B20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5469FF-D712-45C8-833C-FF62EE89F7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17F9A1-AD02-482E-8648-071722B91E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0D7C36-C3E7-4EAB-84DD-27D5C0B995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F31191-2C4A-4BB8-BFCF-0ADB921B9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86051-37F0-42F9-873D-1C507AA2B9D1}" type="datetimeFigureOut">
              <a:rPr lang="en-GB" smtClean="0"/>
              <a:t>06/09/2021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F4C549-3CCC-4054-AA57-2648005F7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0156E3-3AC9-4901-AB01-D4BFB970A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8100205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8226B-0D5E-4B56-B20F-6A12787C2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0349D1-0061-4797-B51F-6C3E73BBB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86051-37F0-42F9-873D-1C507AA2B9D1}" type="datetimeFigureOut">
              <a:rPr lang="en-GB" smtClean="0"/>
              <a:t>06/09/2021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80B4EA-1EE4-413A-B231-E7D6BAE05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0FBA88-341E-47E8-AEC1-0E835BF7A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124190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213FDB-3E07-4F39-85DA-B6075055C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86051-37F0-42F9-873D-1C507AA2B9D1}" type="datetimeFigureOut">
              <a:rPr lang="en-GB" smtClean="0"/>
              <a:t>06/09/2021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CA63E6-3A15-4E73-89EA-E439C3477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80CF3C-B577-4534-A48A-1AFAEE281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1314308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CFDB6-E29B-43AA-928C-FB42920B5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8928FA-26D9-4A3F-9B25-B1794FCA72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EED4DF-2C08-49EB-8DFB-B3F7DD5487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A337C8-6ED7-431E-A48F-ADE414FD9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86051-37F0-42F9-873D-1C507AA2B9D1}" type="datetimeFigureOut">
              <a:rPr lang="en-GB" smtClean="0"/>
              <a:t>06/09/2021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B76FA2-534B-4AB9-88DC-D805D9075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27934A-E869-448E-A5DA-44DC162E3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4498986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A386F-6FFB-48FC-9DC4-3EC2E2B5F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3638C2-0CCA-4336-9B78-A846DA9975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A15525-0968-4904-8EFC-12AF4435B8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0B85C-B5A7-44C0-89E7-06BBF830C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86051-37F0-42F9-873D-1C507AA2B9D1}" type="datetimeFigureOut">
              <a:rPr lang="en-GB" smtClean="0"/>
              <a:t>06/09/2021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C80091-6EF1-42E7-BCE0-42A2ADA72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60AE5-EB1C-4064-9346-CF2FA2644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493393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86DC24-A6C9-4EFA-82E3-A032D0BCF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216BB7-95C9-48D0-AD20-B31811A38A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48CB78-DD96-41F9-BCC4-5085D31DFC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986051-37F0-42F9-873D-1C507AA2B9D1}" type="datetimeFigureOut">
              <a:rPr lang="en-GB" smtClean="0"/>
              <a:t>06/09/2021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AC3511-994C-4024-896E-D27E194D68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5A51-AACD-4540-A01C-EB1D477895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249BF1-11E7-42D3-A9A9-D574F0B34E1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8813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DD207-0C11-4018-B927-0F19A5912C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>
                <a:solidFill>
                  <a:srgbClr val="00B0F0"/>
                </a:solidFill>
              </a:rPr>
              <a:t>Analysis of cosmic rays using drift tubes detectors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A119A5-8937-40ED-AEA9-D662A2BDE3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/>
              <a:t>The code that we are presenting is a possible </a:t>
            </a:r>
            <a:r>
              <a:rPr lang="en-GB">
                <a:solidFill>
                  <a:srgbClr val="FFC000"/>
                </a:solidFill>
              </a:rPr>
              <a:t>distributed</a:t>
            </a:r>
            <a:r>
              <a:rPr lang="en-GB"/>
              <a:t> way to obtain trajectories of muons drifting inside tube detectors.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8A9C63-A9F7-48CE-9CA7-23570009664A}"/>
              </a:ext>
            </a:extLst>
          </p:cNvPr>
          <p:cNvSpPr txBox="1"/>
          <p:nvPr/>
        </p:nvSpPr>
        <p:spPr>
          <a:xfrm>
            <a:off x="7750730" y="4905575"/>
            <a:ext cx="27432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/>
              <a:t>Luca Castelli</a:t>
            </a:r>
            <a:endParaRPr lang="it-IT"/>
          </a:p>
          <a:p>
            <a:pPr algn="ctr"/>
            <a:r>
              <a:rPr lang="en-US" sz="1400">
                <a:cs typeface="Calibri"/>
              </a:rPr>
              <a:t>Alessandro </a:t>
            </a:r>
            <a:r>
              <a:rPr lang="en-US" sz="1400" err="1">
                <a:cs typeface="Calibri"/>
              </a:rPr>
              <a:t>Marcomini</a:t>
            </a:r>
            <a:endParaRPr lang="en-US" sz="1400">
              <a:cs typeface="Calibri"/>
            </a:endParaRPr>
          </a:p>
          <a:p>
            <a:pPr algn="ctr"/>
            <a:r>
              <a:rPr lang="en-US" sz="1400">
                <a:cs typeface="Calibri"/>
              </a:rPr>
              <a:t>Pietro </a:t>
            </a:r>
            <a:r>
              <a:rPr lang="en-US" sz="1400" err="1">
                <a:cs typeface="Calibri"/>
              </a:rPr>
              <a:t>Miglioranza</a:t>
            </a:r>
            <a:endParaRPr lang="en-US" sz="1400">
              <a:cs typeface="Calibri"/>
            </a:endParaRPr>
          </a:p>
          <a:p>
            <a:pPr algn="ctr"/>
            <a:r>
              <a:rPr lang="en-US" sz="1400">
                <a:cs typeface="Calibri"/>
              </a:rPr>
              <a:t>Andrea </a:t>
            </a:r>
            <a:r>
              <a:rPr lang="en-US" sz="1400" err="1">
                <a:cs typeface="Calibri"/>
              </a:rPr>
              <a:t>Scanu</a:t>
            </a:r>
            <a:endParaRPr lang="en-US" sz="1400">
              <a:cs typeface="Calibri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0AF37A1-2DFD-4A8A-811E-FA29E4D6EF9B}"/>
              </a:ext>
            </a:extLst>
          </p:cNvPr>
          <p:cNvSpPr txBox="1"/>
          <p:nvPr/>
        </p:nvSpPr>
        <p:spPr>
          <a:xfrm>
            <a:off x="1521869" y="5060105"/>
            <a:ext cx="27431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/>
              <a:t>Management And Analysis of </a:t>
            </a:r>
            <a:r>
              <a:rPr lang="it-IT" err="1"/>
              <a:t>Physics</a:t>
            </a:r>
            <a:r>
              <a:rPr lang="it-IT"/>
              <a:t> Datasets – Part B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9AA0081-97C1-47C0-A919-924D56879FE8}"/>
              </a:ext>
            </a:extLst>
          </p:cNvPr>
          <p:cNvSpPr txBox="1"/>
          <p:nvPr/>
        </p:nvSpPr>
        <p:spPr>
          <a:xfrm>
            <a:off x="4607169" y="5987294"/>
            <a:ext cx="297766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 sz="1200"/>
              <a:t>Padova, 7</a:t>
            </a:r>
            <a:r>
              <a:rPr lang="it-IT" sz="600"/>
              <a:t>th</a:t>
            </a:r>
            <a:r>
              <a:rPr lang="it-IT" sz="1200"/>
              <a:t> </a:t>
            </a:r>
            <a:r>
              <a:rPr lang="it-IT" sz="1200" err="1"/>
              <a:t>September</a:t>
            </a:r>
            <a:r>
              <a:rPr lang="it-IT" sz="1200"/>
              <a:t> 2021</a:t>
            </a:r>
            <a:endParaRPr lang="it-IT" sz="12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7343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74BC754-DA4D-4571-9C11-2C87945FCED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>
                <a:solidFill>
                  <a:srgbClr val="00B0F0"/>
                </a:solidFill>
                <a:cs typeface="Calibri Light"/>
              </a:rPr>
              <a:t>Drift times correction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6C17128-DAB0-4E20-B0DD-A99AAF48AB23}"/>
              </a:ext>
            </a:extLst>
          </p:cNvPr>
          <p:cNvSpPr txBox="1"/>
          <p:nvPr/>
        </p:nvSpPr>
        <p:spPr>
          <a:xfrm>
            <a:off x="636299" y="1181378"/>
            <a:ext cx="10908278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800" b="1">
                <a:cs typeface="Calibri"/>
              </a:rPr>
              <a:t>t</a:t>
            </a:r>
            <a:r>
              <a:rPr lang="it-IT" sz="1200" b="1">
                <a:cs typeface="Calibri"/>
              </a:rPr>
              <a:t>0</a:t>
            </a:r>
            <a:r>
              <a:rPr lang="it-IT" sz="2800" b="1">
                <a:cs typeface="Calibri"/>
              </a:rPr>
              <a:t> </a:t>
            </a:r>
            <a:r>
              <a:rPr lang="it-IT" sz="2800" b="1" err="1">
                <a:cs typeface="Calibri"/>
              </a:rPr>
              <a:t>needs</a:t>
            </a:r>
            <a:r>
              <a:rPr lang="it-IT" sz="2800" b="1">
                <a:cs typeface="Calibri"/>
              </a:rPr>
              <a:t> 2 </a:t>
            </a:r>
            <a:r>
              <a:rPr lang="it-IT" sz="2800" b="1" err="1">
                <a:cs typeface="Calibri"/>
              </a:rPr>
              <a:t>types</a:t>
            </a:r>
            <a:r>
              <a:rPr lang="it-IT" sz="2800" b="1">
                <a:cs typeface="Calibri"/>
              </a:rPr>
              <a:t> of </a:t>
            </a:r>
            <a:r>
              <a:rPr lang="it-IT" sz="2800" b="1" err="1">
                <a:cs typeface="Calibri"/>
              </a:rPr>
              <a:t>corrections</a:t>
            </a:r>
            <a:r>
              <a:rPr lang="it-IT" sz="2800" b="1">
                <a:cs typeface="Calibri"/>
              </a:rPr>
              <a:t>: </a:t>
            </a:r>
            <a:endParaRPr lang="it-IT" sz="2800">
              <a:cs typeface="Calibri"/>
            </a:endParaRPr>
          </a:p>
          <a:p>
            <a:endParaRPr lang="it-IT" sz="2800">
              <a:cs typeface="Calibri"/>
            </a:endParaRPr>
          </a:p>
          <a:p>
            <a:pPr marL="285750" indent="-285750">
              <a:buFont typeface="Wingdings"/>
              <a:buChar char="§"/>
            </a:pPr>
            <a:r>
              <a:rPr lang="it-IT" sz="2800" err="1">
                <a:cs typeface="Calibri"/>
              </a:rPr>
              <a:t>Signal</a:t>
            </a:r>
            <a:r>
              <a:rPr lang="it-IT" sz="2800">
                <a:cs typeface="Calibri"/>
              </a:rPr>
              <a:t> </a:t>
            </a:r>
            <a:r>
              <a:rPr lang="it-IT" sz="2800" err="1">
                <a:cs typeface="Calibri"/>
              </a:rPr>
              <a:t>trasmission</a:t>
            </a:r>
            <a:r>
              <a:rPr lang="it-IT" sz="2800">
                <a:cs typeface="Calibri"/>
              </a:rPr>
              <a:t> delay: t</a:t>
            </a:r>
            <a:r>
              <a:rPr lang="it-IT" sz="1200" b="1">
                <a:cs typeface="Calibri"/>
              </a:rPr>
              <a:t>0</a:t>
            </a:r>
            <a:r>
              <a:rPr lang="it-IT" sz="2800">
                <a:cs typeface="Calibri"/>
              </a:rPr>
              <a:t> </a:t>
            </a:r>
            <a:r>
              <a:rPr lang="it-IT" sz="2800" err="1">
                <a:cs typeface="Calibri"/>
              </a:rPr>
              <a:t>is</a:t>
            </a:r>
            <a:r>
              <a:rPr lang="it-IT" sz="2800">
                <a:cs typeface="Calibri"/>
              </a:rPr>
              <a:t> </a:t>
            </a:r>
            <a:r>
              <a:rPr lang="it-IT" sz="2800" err="1">
                <a:cs typeface="Calibri"/>
              </a:rPr>
              <a:t>delayed</a:t>
            </a:r>
            <a:r>
              <a:rPr lang="it-IT" sz="2800">
                <a:cs typeface="Calibri"/>
              </a:rPr>
              <a:t> of 95 ns with </a:t>
            </a:r>
            <a:r>
              <a:rPr lang="it-IT" sz="2800" err="1">
                <a:cs typeface="Calibri"/>
              </a:rPr>
              <a:t>respect</a:t>
            </a:r>
            <a:r>
              <a:rPr lang="it-IT" sz="2800">
                <a:cs typeface="Calibri"/>
              </a:rPr>
              <a:t> to the </a:t>
            </a:r>
            <a:r>
              <a:rPr lang="it-IT" sz="2800" err="1">
                <a:cs typeface="Calibri"/>
              </a:rPr>
              <a:t>collected</a:t>
            </a:r>
            <a:r>
              <a:rPr lang="it-IT" sz="2800">
                <a:cs typeface="Calibri"/>
              </a:rPr>
              <a:t> </a:t>
            </a:r>
            <a:r>
              <a:rPr lang="it-IT" sz="2800" err="1">
                <a:cs typeface="Calibri"/>
              </a:rPr>
              <a:t>signal</a:t>
            </a:r>
            <a:endParaRPr lang="it-IT" sz="2800">
              <a:cs typeface="Calibri"/>
            </a:endParaRPr>
          </a:p>
          <a:p>
            <a:pPr marL="285750" indent="-285750">
              <a:buFont typeface="Wingdings"/>
              <a:buChar char="§"/>
            </a:pPr>
            <a:r>
              <a:rPr lang="it-IT" sz="2800">
                <a:cs typeface="Calibri"/>
              </a:rPr>
              <a:t>Fine </a:t>
            </a:r>
            <a:r>
              <a:rPr lang="it-IT" sz="2800" err="1">
                <a:cs typeface="Calibri"/>
              </a:rPr>
              <a:t>corrections</a:t>
            </a:r>
            <a:r>
              <a:rPr lang="it-IT" sz="2800">
                <a:cs typeface="Calibri"/>
              </a:rPr>
              <a:t> to account </a:t>
            </a:r>
            <a:r>
              <a:rPr lang="it-IT" sz="2800" err="1">
                <a:cs typeface="Calibri"/>
              </a:rPr>
              <a:t>chamber</a:t>
            </a:r>
            <a:r>
              <a:rPr lang="it-IT" sz="2800">
                <a:cs typeface="Calibri"/>
              </a:rPr>
              <a:t> by </a:t>
            </a:r>
            <a:r>
              <a:rPr lang="it-IT" sz="2800" err="1">
                <a:cs typeface="Calibri"/>
              </a:rPr>
              <a:t>chamber</a:t>
            </a:r>
            <a:r>
              <a:rPr lang="it-IT" sz="2800">
                <a:cs typeface="Calibri"/>
              </a:rPr>
              <a:t> </a:t>
            </a:r>
            <a:r>
              <a:rPr lang="it-IT" sz="2800" err="1">
                <a:cs typeface="Calibri"/>
              </a:rPr>
              <a:t>differences</a:t>
            </a:r>
            <a:endParaRPr lang="it-IT" sz="2800">
              <a:cs typeface="Calibri"/>
            </a:endParaRP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933CEC3A-C3ED-41A5-AE4E-05727F44725B}"/>
              </a:ext>
            </a:extLst>
          </p:cNvPr>
          <p:cNvSpPr/>
          <p:nvPr/>
        </p:nvSpPr>
        <p:spPr>
          <a:xfrm>
            <a:off x="510595" y="3505755"/>
            <a:ext cx="11257575" cy="29868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735568CB-546F-47C5-9AD6-C4D85CCE94D4}"/>
              </a:ext>
            </a:extLst>
          </p:cNvPr>
          <p:cNvSpPr/>
          <p:nvPr/>
        </p:nvSpPr>
        <p:spPr>
          <a:xfrm>
            <a:off x="786959" y="3765434"/>
            <a:ext cx="10656875" cy="25140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5">
            <a:extLst>
              <a:ext uri="{FF2B5EF4-FFF2-40B4-BE49-F238E27FC236}">
                <a16:creationId xmlns:a16="http://schemas.microsoft.com/office/drawing/2014/main" id="{B9B372E5-9FA7-441E-A605-44E1E48F9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583" y="3882210"/>
            <a:ext cx="10574719" cy="734381"/>
          </a:xfrm>
          <a:prstGeom prst="rect">
            <a:avLst/>
          </a:prstGeom>
        </p:spPr>
      </p:pic>
      <p:pic>
        <p:nvPicPr>
          <p:cNvPr id="11" name="Immagine 11" descr="Immagine che contiene testo&#10;&#10;Descrizione generata automaticamente">
            <a:extLst>
              <a:ext uri="{FF2B5EF4-FFF2-40B4-BE49-F238E27FC236}">
                <a16:creationId xmlns:a16="http://schemas.microsoft.com/office/drawing/2014/main" id="{6E46F015-B4DE-4114-BE83-6BE8FF542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034" y="5501186"/>
            <a:ext cx="10641301" cy="594488"/>
          </a:xfrm>
          <a:prstGeom prst="rect">
            <a:avLst/>
          </a:prstGeom>
        </p:spPr>
      </p:pic>
      <p:pic>
        <p:nvPicPr>
          <p:cNvPr id="13" name="Immagine 13" descr="Immagine che contiene testo&#10;&#10;Descrizione generata automaticamente">
            <a:extLst>
              <a:ext uri="{FF2B5EF4-FFF2-40B4-BE49-F238E27FC236}">
                <a16:creationId xmlns:a16="http://schemas.microsoft.com/office/drawing/2014/main" id="{D0C1AF60-E4C7-4184-8AAE-B53C44AF02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845" y="4798075"/>
            <a:ext cx="10552309" cy="587951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E7B346-BC8C-41D9-A095-A3EA9171E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3814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74BC754-DA4D-4571-9C11-2C87945FCED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>
                <a:solidFill>
                  <a:srgbClr val="00B0F0"/>
                </a:solidFill>
                <a:cs typeface="Calibri Light"/>
              </a:rPr>
              <a:t>Drift times correction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6C17128-DAB0-4E20-B0DD-A99AAF48AB23}"/>
              </a:ext>
            </a:extLst>
          </p:cNvPr>
          <p:cNvSpPr txBox="1"/>
          <p:nvPr/>
        </p:nvSpPr>
        <p:spPr>
          <a:xfrm>
            <a:off x="636299" y="1181378"/>
            <a:ext cx="10908278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800" b="1">
                <a:cs typeface="Calibri"/>
              </a:rPr>
              <a:t>t</a:t>
            </a:r>
            <a:r>
              <a:rPr lang="it-IT" sz="1200" b="1">
                <a:cs typeface="Calibri"/>
              </a:rPr>
              <a:t>0</a:t>
            </a:r>
            <a:r>
              <a:rPr lang="it-IT" sz="2800" b="1">
                <a:cs typeface="Calibri"/>
              </a:rPr>
              <a:t> </a:t>
            </a:r>
            <a:r>
              <a:rPr lang="it-IT" sz="2800" b="1" err="1">
                <a:cs typeface="Calibri"/>
              </a:rPr>
              <a:t>needs</a:t>
            </a:r>
            <a:r>
              <a:rPr lang="it-IT" sz="2800" b="1">
                <a:cs typeface="Calibri"/>
              </a:rPr>
              <a:t> 2 </a:t>
            </a:r>
            <a:r>
              <a:rPr lang="it-IT" sz="2800" b="1" err="1">
                <a:cs typeface="Calibri"/>
              </a:rPr>
              <a:t>types</a:t>
            </a:r>
            <a:r>
              <a:rPr lang="it-IT" sz="2800" b="1">
                <a:cs typeface="Calibri"/>
              </a:rPr>
              <a:t> of </a:t>
            </a:r>
            <a:r>
              <a:rPr lang="it-IT" sz="2800" b="1" err="1">
                <a:cs typeface="Calibri"/>
              </a:rPr>
              <a:t>corrections</a:t>
            </a:r>
            <a:r>
              <a:rPr lang="it-IT" sz="2800" b="1">
                <a:cs typeface="Calibri"/>
              </a:rPr>
              <a:t>: </a:t>
            </a:r>
            <a:endParaRPr lang="it-IT" sz="2800">
              <a:cs typeface="Calibri"/>
            </a:endParaRPr>
          </a:p>
          <a:p>
            <a:endParaRPr lang="it-IT" sz="2800">
              <a:cs typeface="Calibri"/>
            </a:endParaRPr>
          </a:p>
          <a:p>
            <a:pPr marL="285750" indent="-285750">
              <a:buFont typeface="Wingdings"/>
              <a:buChar char="§"/>
            </a:pPr>
            <a:r>
              <a:rPr lang="it-IT" sz="2800" err="1">
                <a:cs typeface="Calibri"/>
              </a:rPr>
              <a:t>Signal</a:t>
            </a:r>
            <a:r>
              <a:rPr lang="it-IT" sz="2800">
                <a:cs typeface="Calibri"/>
              </a:rPr>
              <a:t> </a:t>
            </a:r>
            <a:r>
              <a:rPr lang="it-IT" sz="2800" err="1">
                <a:cs typeface="Calibri"/>
              </a:rPr>
              <a:t>trasmission</a:t>
            </a:r>
            <a:r>
              <a:rPr lang="it-IT" sz="2800">
                <a:cs typeface="Calibri"/>
              </a:rPr>
              <a:t> delay: t</a:t>
            </a:r>
            <a:r>
              <a:rPr lang="it-IT" sz="1200" b="1">
                <a:cs typeface="Calibri"/>
              </a:rPr>
              <a:t>0</a:t>
            </a:r>
            <a:r>
              <a:rPr lang="it-IT" sz="2800">
                <a:cs typeface="Calibri"/>
              </a:rPr>
              <a:t> </a:t>
            </a:r>
            <a:r>
              <a:rPr lang="it-IT" sz="2800" err="1">
                <a:cs typeface="Calibri"/>
              </a:rPr>
              <a:t>is</a:t>
            </a:r>
            <a:r>
              <a:rPr lang="it-IT" sz="2800">
                <a:cs typeface="Calibri"/>
              </a:rPr>
              <a:t> </a:t>
            </a:r>
            <a:r>
              <a:rPr lang="it-IT" sz="2800" err="1">
                <a:cs typeface="Calibri"/>
              </a:rPr>
              <a:t>delayed</a:t>
            </a:r>
            <a:r>
              <a:rPr lang="it-IT" sz="2800">
                <a:cs typeface="Calibri"/>
              </a:rPr>
              <a:t> of 95 ns with </a:t>
            </a:r>
            <a:r>
              <a:rPr lang="it-IT" sz="2800" err="1">
                <a:cs typeface="Calibri"/>
              </a:rPr>
              <a:t>respect</a:t>
            </a:r>
            <a:r>
              <a:rPr lang="it-IT" sz="2800">
                <a:cs typeface="Calibri"/>
              </a:rPr>
              <a:t> to the </a:t>
            </a:r>
            <a:r>
              <a:rPr lang="it-IT" sz="2800" err="1">
                <a:cs typeface="Calibri"/>
              </a:rPr>
              <a:t>collected</a:t>
            </a:r>
            <a:r>
              <a:rPr lang="it-IT" sz="2800">
                <a:cs typeface="Calibri"/>
              </a:rPr>
              <a:t> </a:t>
            </a:r>
            <a:r>
              <a:rPr lang="it-IT" sz="2800" err="1">
                <a:cs typeface="Calibri"/>
              </a:rPr>
              <a:t>signal</a:t>
            </a:r>
            <a:endParaRPr lang="it-IT" sz="2800">
              <a:cs typeface="Calibri"/>
            </a:endParaRPr>
          </a:p>
          <a:p>
            <a:pPr marL="285750" indent="-285750">
              <a:buFont typeface="Wingdings"/>
              <a:buChar char="§"/>
            </a:pPr>
            <a:r>
              <a:rPr lang="it-IT" sz="2800">
                <a:cs typeface="Calibri"/>
              </a:rPr>
              <a:t>Fine </a:t>
            </a:r>
            <a:r>
              <a:rPr lang="it-IT" sz="2800" err="1">
                <a:cs typeface="Calibri"/>
              </a:rPr>
              <a:t>corrections</a:t>
            </a:r>
            <a:r>
              <a:rPr lang="it-IT" sz="2800">
                <a:cs typeface="Calibri"/>
              </a:rPr>
              <a:t> to account </a:t>
            </a:r>
            <a:r>
              <a:rPr lang="it-IT" sz="2800" err="1">
                <a:cs typeface="Calibri"/>
              </a:rPr>
              <a:t>chamber</a:t>
            </a:r>
            <a:r>
              <a:rPr lang="it-IT" sz="2800">
                <a:cs typeface="Calibri"/>
              </a:rPr>
              <a:t> by </a:t>
            </a:r>
            <a:r>
              <a:rPr lang="it-IT" sz="2800" err="1">
                <a:cs typeface="Calibri"/>
              </a:rPr>
              <a:t>chamber</a:t>
            </a:r>
            <a:r>
              <a:rPr lang="it-IT" sz="2800">
                <a:cs typeface="Calibri"/>
              </a:rPr>
              <a:t> </a:t>
            </a:r>
            <a:r>
              <a:rPr lang="it-IT" sz="2800" err="1">
                <a:cs typeface="Calibri"/>
              </a:rPr>
              <a:t>differences</a:t>
            </a:r>
            <a:endParaRPr lang="it-IT" sz="2800">
              <a:cs typeface="Calibri"/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735568CB-546F-47C5-9AD6-C4D85CCE94D4}"/>
              </a:ext>
            </a:extLst>
          </p:cNvPr>
          <p:cNvSpPr/>
          <p:nvPr/>
        </p:nvSpPr>
        <p:spPr>
          <a:xfrm>
            <a:off x="786959" y="3765434"/>
            <a:ext cx="10656875" cy="25140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" name="Immagine 5" descr="Immagine che contiene tavolo&#10;&#10;Descrizione generata automaticamente">
            <a:extLst>
              <a:ext uri="{FF2B5EF4-FFF2-40B4-BE49-F238E27FC236}">
                <a16:creationId xmlns:a16="http://schemas.microsoft.com/office/drawing/2014/main" id="{8FD6F652-55BB-4D21-B2D8-A5A54568E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2590" y="3814991"/>
            <a:ext cx="5885754" cy="225376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24914E-02CE-44CA-8B09-7C9E37D39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9121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74BC754-DA4D-4571-9C11-2C87945FCED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>
                <a:solidFill>
                  <a:srgbClr val="00B0F0"/>
                </a:solidFill>
                <a:cs typeface="Calibri Light"/>
              </a:rPr>
              <a:t>Spatial coordinate estimation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933CEC3A-C3ED-41A5-AE4E-05727F44725B}"/>
              </a:ext>
            </a:extLst>
          </p:cNvPr>
          <p:cNvSpPr/>
          <p:nvPr/>
        </p:nvSpPr>
        <p:spPr>
          <a:xfrm>
            <a:off x="510595" y="3561375"/>
            <a:ext cx="11257575" cy="29868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735568CB-546F-47C5-9AD6-C4D85CCE94D4}"/>
              </a:ext>
            </a:extLst>
          </p:cNvPr>
          <p:cNvSpPr/>
          <p:nvPr/>
        </p:nvSpPr>
        <p:spPr>
          <a:xfrm>
            <a:off x="786959" y="3765434"/>
            <a:ext cx="10656875" cy="25140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B1FB691E-1C04-4962-A3C6-23C5581D46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070" y="1686164"/>
            <a:ext cx="7854719" cy="587845"/>
          </a:xfrm>
          <a:prstGeom prst="rect">
            <a:avLst/>
          </a:prstGeom>
        </p:spPr>
      </p:pic>
      <p:pic>
        <p:nvPicPr>
          <p:cNvPr id="6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A575262E-5547-4230-A671-2FCFFAB9BC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779" y="3813807"/>
            <a:ext cx="10552306" cy="237850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DE8BF21E-6519-475D-B923-DFFEB04A69D2}"/>
              </a:ext>
            </a:extLst>
          </p:cNvPr>
          <p:cNvSpPr txBox="1"/>
          <p:nvPr/>
        </p:nvSpPr>
        <p:spPr>
          <a:xfrm>
            <a:off x="851479" y="1274195"/>
            <a:ext cx="1091384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§"/>
            </a:pPr>
            <a:r>
              <a:rPr lang="it-IT">
                <a:cs typeface="Calibri"/>
              </a:rPr>
              <a:t>X </a:t>
            </a:r>
            <a:r>
              <a:rPr lang="it-IT" err="1">
                <a:cs typeface="Calibri"/>
              </a:rPr>
              <a:t>coordinates</a:t>
            </a:r>
            <a:r>
              <a:rPr lang="it-IT">
                <a:cs typeface="Calibri"/>
              </a:rPr>
              <a:t> can be </a:t>
            </a:r>
            <a:r>
              <a:rPr lang="it-IT" err="1">
                <a:cs typeface="Calibri"/>
              </a:rPr>
              <a:t>reconstructed</a:t>
            </a:r>
            <a:r>
              <a:rPr lang="it-IT">
                <a:cs typeface="Calibri"/>
              </a:rPr>
              <a:t> by </a:t>
            </a:r>
            <a:r>
              <a:rPr lang="it-IT" err="1">
                <a:cs typeface="Calibri"/>
              </a:rPr>
              <a:t>means</a:t>
            </a:r>
            <a:r>
              <a:rPr lang="it-IT">
                <a:cs typeface="Calibri"/>
              </a:rPr>
              <a:t> of the </a:t>
            </a:r>
            <a:r>
              <a:rPr lang="it-IT" err="1">
                <a:cs typeface="Calibri"/>
              </a:rPr>
              <a:t>drift</a:t>
            </a:r>
            <a:r>
              <a:rPr lang="it-IT">
                <a:cs typeface="Calibri"/>
              </a:rPr>
              <a:t> time of the electron cloud and the </a:t>
            </a:r>
            <a:r>
              <a:rPr lang="it-IT" err="1">
                <a:cs typeface="Calibri"/>
              </a:rPr>
              <a:t>correspondig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cell</a:t>
            </a:r>
            <a:r>
              <a:rPr lang="it-IT">
                <a:cs typeface="Calibri"/>
              </a:rPr>
              <a:t>:</a:t>
            </a:r>
            <a:endParaRPr lang="it-IT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8F129309-5CF9-4015-A37C-5A627C6B46EB}"/>
              </a:ext>
            </a:extLst>
          </p:cNvPr>
          <p:cNvSpPr txBox="1"/>
          <p:nvPr/>
        </p:nvSpPr>
        <p:spPr>
          <a:xfrm>
            <a:off x="857041" y="2753699"/>
            <a:ext cx="1091384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§"/>
            </a:pPr>
            <a:r>
              <a:rPr lang="it-IT">
                <a:cs typeface="Calibri"/>
              </a:rPr>
              <a:t>Z coordinate can be </a:t>
            </a:r>
            <a:r>
              <a:rPr lang="it-IT" err="1">
                <a:cs typeface="Calibri"/>
              </a:rPr>
              <a:t>reconstructed</a:t>
            </a:r>
            <a:r>
              <a:rPr lang="it-IT">
                <a:cs typeface="Calibri"/>
              </a:rPr>
              <a:t> </a:t>
            </a:r>
            <a:r>
              <a:rPr lang="it-IT" err="1">
                <a:cs typeface="Calibri"/>
              </a:rPr>
              <a:t>starting</a:t>
            </a:r>
            <a:r>
              <a:rPr lang="it-IT">
                <a:cs typeface="Calibri"/>
              </a:rPr>
              <a:t> from the information </a:t>
            </a:r>
            <a:r>
              <a:rPr lang="it-IT" err="1">
                <a:cs typeface="Calibri"/>
              </a:rPr>
              <a:t>about</a:t>
            </a:r>
            <a:r>
              <a:rPr lang="it-IT">
                <a:cs typeface="Calibri"/>
              </a:rPr>
              <a:t> the </a:t>
            </a:r>
            <a:r>
              <a:rPr lang="it-IT" err="1">
                <a:cs typeface="Calibri"/>
              </a:rPr>
              <a:t>correspondig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chamber</a:t>
            </a:r>
            <a:r>
              <a:rPr lang="it-IT">
                <a:cs typeface="Calibri"/>
              </a:rPr>
              <a:t> and the </a:t>
            </a:r>
            <a:r>
              <a:rPr lang="it-IT" err="1">
                <a:cs typeface="Calibri"/>
              </a:rPr>
              <a:t>cell</a:t>
            </a:r>
            <a:r>
              <a:rPr lang="it-IT">
                <a:cs typeface="Calibri"/>
              </a:rPr>
              <a:t>: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09AF0380-AFED-4C38-9D3E-5F37330ACA89}"/>
              </a:ext>
            </a:extLst>
          </p:cNvPr>
          <p:cNvSpPr/>
          <p:nvPr/>
        </p:nvSpPr>
        <p:spPr>
          <a:xfrm>
            <a:off x="3959061" y="2332163"/>
            <a:ext cx="3381723" cy="333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F627639B-A95E-41C4-BDE9-8B5D070AFE29}"/>
              </a:ext>
            </a:extLst>
          </p:cNvPr>
          <p:cNvSpPr/>
          <p:nvPr/>
        </p:nvSpPr>
        <p:spPr>
          <a:xfrm flipH="1">
            <a:off x="3957325" y="2202498"/>
            <a:ext cx="33371" cy="1613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DCD9694B-63C0-4D44-83F9-E9F4EBD9EBFE}"/>
              </a:ext>
            </a:extLst>
          </p:cNvPr>
          <p:cNvSpPr/>
          <p:nvPr/>
        </p:nvSpPr>
        <p:spPr>
          <a:xfrm flipH="1">
            <a:off x="7305675" y="2185812"/>
            <a:ext cx="33371" cy="1613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8BA0F6C-18FB-485F-B516-FAD69452E27F}"/>
              </a:ext>
            </a:extLst>
          </p:cNvPr>
          <p:cNvSpPr txBox="1"/>
          <p:nvPr/>
        </p:nvSpPr>
        <p:spPr>
          <a:xfrm>
            <a:off x="4281523" y="2334807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 err="1">
                <a:solidFill>
                  <a:srgbClr val="C00000"/>
                </a:solidFill>
                <a:cs typeface="Calibri"/>
              </a:rPr>
              <a:t>Drift</a:t>
            </a:r>
            <a:r>
              <a:rPr lang="it-IT">
                <a:solidFill>
                  <a:srgbClr val="C00000"/>
                </a:solidFill>
                <a:cs typeface="Calibri"/>
              </a:rPr>
              <a:t> time</a:t>
            </a:r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48286327-870C-4FE6-8853-C31599C07595}"/>
              </a:ext>
            </a:extLst>
          </p:cNvPr>
          <p:cNvSpPr/>
          <p:nvPr/>
        </p:nvSpPr>
        <p:spPr>
          <a:xfrm rot="16200000" flipH="1">
            <a:off x="6471368" y="5250498"/>
            <a:ext cx="33371" cy="1613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15222AE4-6CA2-4CB3-B5CC-536E2521B4D1}"/>
              </a:ext>
            </a:extLst>
          </p:cNvPr>
          <p:cNvSpPr/>
          <p:nvPr/>
        </p:nvSpPr>
        <p:spPr>
          <a:xfrm rot="16200000" flipH="1">
            <a:off x="6454682" y="3848863"/>
            <a:ext cx="33371" cy="1613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E50FF48C-A657-4052-89F2-62E63A4E90A7}"/>
              </a:ext>
            </a:extLst>
          </p:cNvPr>
          <p:cNvSpPr/>
          <p:nvPr/>
        </p:nvSpPr>
        <p:spPr>
          <a:xfrm rot="16200000">
            <a:off x="5839031" y="4612600"/>
            <a:ext cx="1435008" cy="333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82FDDA9E-C5F4-4F93-9CA8-6D70AE4DDB47}"/>
              </a:ext>
            </a:extLst>
          </p:cNvPr>
          <p:cNvSpPr txBox="1"/>
          <p:nvPr/>
        </p:nvSpPr>
        <p:spPr>
          <a:xfrm>
            <a:off x="6573085" y="444838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>
                <a:solidFill>
                  <a:srgbClr val="C00000"/>
                </a:solidFill>
                <a:cs typeface="Calibri"/>
              </a:rPr>
              <a:t>z coordinate </a:t>
            </a:r>
            <a:r>
              <a:rPr lang="it-IT" err="1">
                <a:solidFill>
                  <a:srgbClr val="C00000"/>
                </a:solidFill>
                <a:cs typeface="Calibri"/>
              </a:rPr>
              <a:t>estimation</a:t>
            </a:r>
            <a:endParaRPr lang="it-IT"/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93BEFE79-8064-43A0-9A8D-C7B6569766FE}"/>
              </a:ext>
            </a:extLst>
          </p:cNvPr>
          <p:cNvSpPr/>
          <p:nvPr/>
        </p:nvSpPr>
        <p:spPr>
          <a:xfrm rot="16200000">
            <a:off x="6272870" y="5680512"/>
            <a:ext cx="567330" cy="3337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CEEF8997-B544-4116-80AA-2992B31284A8}"/>
              </a:ext>
            </a:extLst>
          </p:cNvPr>
          <p:cNvSpPr/>
          <p:nvPr/>
        </p:nvSpPr>
        <p:spPr>
          <a:xfrm rot="16200000" flipH="1">
            <a:off x="6471368" y="5350615"/>
            <a:ext cx="33371" cy="1613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00A64634-EA8D-49D7-9138-8CD84077A137}"/>
              </a:ext>
            </a:extLst>
          </p:cNvPr>
          <p:cNvSpPr/>
          <p:nvPr/>
        </p:nvSpPr>
        <p:spPr>
          <a:xfrm rot="16200000" flipH="1">
            <a:off x="6454682" y="5884571"/>
            <a:ext cx="33371" cy="1613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AAC44FB1-EDB0-4D75-96B2-D3CA75A9E387}"/>
              </a:ext>
            </a:extLst>
          </p:cNvPr>
          <p:cNvSpPr txBox="1"/>
          <p:nvPr/>
        </p:nvSpPr>
        <p:spPr>
          <a:xfrm>
            <a:off x="6573085" y="544398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>
                <a:solidFill>
                  <a:srgbClr val="00B050"/>
                </a:solidFill>
                <a:cs typeface="Calibri"/>
              </a:rPr>
              <a:t>x coordinate </a:t>
            </a:r>
            <a:r>
              <a:rPr lang="it-IT" err="1">
                <a:solidFill>
                  <a:srgbClr val="00B050"/>
                </a:solidFill>
                <a:cs typeface="Calibri"/>
              </a:rPr>
              <a:t>estimation</a:t>
            </a:r>
            <a:endParaRPr lang="it-IT">
              <a:solidFill>
                <a:srgbClr val="00B050"/>
              </a:solidFill>
            </a:endParaRPr>
          </a:p>
        </p:txBody>
      </p:sp>
      <p:pic>
        <p:nvPicPr>
          <p:cNvPr id="31" name="Immagine 31" descr="Immagine che contiene testo, serviziodatavola, clipart, stoviglie&#10;&#10;Descrizione generata automaticamente">
            <a:extLst>
              <a:ext uri="{FF2B5EF4-FFF2-40B4-BE49-F238E27FC236}">
                <a16:creationId xmlns:a16="http://schemas.microsoft.com/office/drawing/2014/main" id="{36D626F7-6116-4B54-A7E1-64F404B211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9524" y="3158007"/>
            <a:ext cx="6403024" cy="27500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AE6731-0495-42E6-AADA-F69F308F1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323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74BC754-DA4D-4571-9C11-2C87945FCED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>
                <a:solidFill>
                  <a:srgbClr val="00B0F0"/>
                </a:solidFill>
                <a:cs typeface="Calibri Light"/>
              </a:rPr>
              <a:t>Spatial coordinate estimation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933CEC3A-C3ED-41A5-AE4E-05727F44725B}"/>
              </a:ext>
            </a:extLst>
          </p:cNvPr>
          <p:cNvSpPr/>
          <p:nvPr/>
        </p:nvSpPr>
        <p:spPr>
          <a:xfrm>
            <a:off x="466099" y="3594748"/>
            <a:ext cx="11257575" cy="29868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735568CB-546F-47C5-9AD6-C4D85CCE94D4}"/>
              </a:ext>
            </a:extLst>
          </p:cNvPr>
          <p:cNvSpPr/>
          <p:nvPr/>
        </p:nvSpPr>
        <p:spPr>
          <a:xfrm>
            <a:off x="786959" y="3832179"/>
            <a:ext cx="10656875" cy="25140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B1FB691E-1C04-4962-A3C6-23C5581D46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070" y="1686164"/>
            <a:ext cx="7854719" cy="587845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DE8BF21E-6519-475D-B923-DFFEB04A69D2}"/>
              </a:ext>
            </a:extLst>
          </p:cNvPr>
          <p:cNvSpPr txBox="1"/>
          <p:nvPr/>
        </p:nvSpPr>
        <p:spPr>
          <a:xfrm>
            <a:off x="851479" y="1274195"/>
            <a:ext cx="1091384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§"/>
            </a:pPr>
            <a:r>
              <a:rPr lang="it-IT">
                <a:cs typeface="Calibri"/>
              </a:rPr>
              <a:t>X </a:t>
            </a:r>
            <a:r>
              <a:rPr lang="it-IT" err="1">
                <a:cs typeface="Calibri"/>
              </a:rPr>
              <a:t>coordinates</a:t>
            </a:r>
            <a:r>
              <a:rPr lang="it-IT">
                <a:cs typeface="Calibri"/>
              </a:rPr>
              <a:t> can be </a:t>
            </a:r>
            <a:r>
              <a:rPr lang="it-IT" err="1">
                <a:cs typeface="Calibri"/>
              </a:rPr>
              <a:t>reconstructed</a:t>
            </a:r>
            <a:r>
              <a:rPr lang="it-IT">
                <a:cs typeface="Calibri"/>
              </a:rPr>
              <a:t> by </a:t>
            </a:r>
            <a:r>
              <a:rPr lang="it-IT" err="1">
                <a:cs typeface="Calibri"/>
              </a:rPr>
              <a:t>means</a:t>
            </a:r>
            <a:r>
              <a:rPr lang="it-IT">
                <a:cs typeface="Calibri"/>
              </a:rPr>
              <a:t> of the </a:t>
            </a:r>
            <a:r>
              <a:rPr lang="it-IT" err="1">
                <a:cs typeface="Calibri"/>
              </a:rPr>
              <a:t>drift</a:t>
            </a:r>
            <a:r>
              <a:rPr lang="it-IT">
                <a:cs typeface="Calibri"/>
              </a:rPr>
              <a:t> time of the electron cloud and the </a:t>
            </a:r>
            <a:r>
              <a:rPr lang="it-IT" err="1">
                <a:cs typeface="Calibri"/>
              </a:rPr>
              <a:t>correspondig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cell</a:t>
            </a:r>
            <a:r>
              <a:rPr lang="it-IT">
                <a:cs typeface="Calibri"/>
              </a:rPr>
              <a:t>:</a:t>
            </a:r>
            <a:endParaRPr lang="it-IT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8F129309-5CF9-4015-A37C-5A627C6B46EB}"/>
              </a:ext>
            </a:extLst>
          </p:cNvPr>
          <p:cNvSpPr txBox="1"/>
          <p:nvPr/>
        </p:nvSpPr>
        <p:spPr>
          <a:xfrm>
            <a:off x="857041" y="2753699"/>
            <a:ext cx="1091384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§"/>
            </a:pPr>
            <a:r>
              <a:rPr lang="it-IT">
                <a:cs typeface="Calibri"/>
              </a:rPr>
              <a:t>Z coordinate can be </a:t>
            </a:r>
            <a:r>
              <a:rPr lang="it-IT" err="1">
                <a:cs typeface="Calibri"/>
              </a:rPr>
              <a:t>reconstructed</a:t>
            </a:r>
            <a:r>
              <a:rPr lang="it-IT">
                <a:cs typeface="Calibri"/>
              </a:rPr>
              <a:t> </a:t>
            </a:r>
            <a:r>
              <a:rPr lang="it-IT" err="1">
                <a:cs typeface="Calibri"/>
              </a:rPr>
              <a:t>starting</a:t>
            </a:r>
            <a:r>
              <a:rPr lang="it-IT">
                <a:cs typeface="Calibri"/>
              </a:rPr>
              <a:t> from the information </a:t>
            </a:r>
            <a:r>
              <a:rPr lang="it-IT" err="1">
                <a:cs typeface="Calibri"/>
              </a:rPr>
              <a:t>about</a:t>
            </a:r>
            <a:r>
              <a:rPr lang="it-IT">
                <a:cs typeface="Calibri"/>
              </a:rPr>
              <a:t> the </a:t>
            </a:r>
            <a:r>
              <a:rPr lang="it-IT" err="1">
                <a:cs typeface="Calibri"/>
              </a:rPr>
              <a:t>correspondig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chamber</a:t>
            </a:r>
            <a:r>
              <a:rPr lang="it-IT">
                <a:cs typeface="Calibri"/>
              </a:rPr>
              <a:t> and the </a:t>
            </a:r>
            <a:r>
              <a:rPr lang="it-IT" err="1">
                <a:cs typeface="Calibri"/>
              </a:rPr>
              <a:t>cell</a:t>
            </a:r>
            <a:r>
              <a:rPr lang="it-IT">
                <a:cs typeface="Calibri"/>
              </a:rPr>
              <a:t>: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09AF0380-AFED-4C38-9D3E-5F37330ACA89}"/>
              </a:ext>
            </a:extLst>
          </p:cNvPr>
          <p:cNvSpPr/>
          <p:nvPr/>
        </p:nvSpPr>
        <p:spPr>
          <a:xfrm>
            <a:off x="3959061" y="2332163"/>
            <a:ext cx="3381723" cy="333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F627639B-A95E-41C4-BDE9-8B5D070AFE29}"/>
              </a:ext>
            </a:extLst>
          </p:cNvPr>
          <p:cNvSpPr/>
          <p:nvPr/>
        </p:nvSpPr>
        <p:spPr>
          <a:xfrm flipH="1">
            <a:off x="3957325" y="2202498"/>
            <a:ext cx="33371" cy="1613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DCD9694B-63C0-4D44-83F9-E9F4EBD9EBFE}"/>
              </a:ext>
            </a:extLst>
          </p:cNvPr>
          <p:cNvSpPr/>
          <p:nvPr/>
        </p:nvSpPr>
        <p:spPr>
          <a:xfrm flipH="1">
            <a:off x="7305675" y="2185812"/>
            <a:ext cx="33371" cy="1613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8BA0F6C-18FB-485F-B516-FAD69452E27F}"/>
              </a:ext>
            </a:extLst>
          </p:cNvPr>
          <p:cNvSpPr txBox="1"/>
          <p:nvPr/>
        </p:nvSpPr>
        <p:spPr>
          <a:xfrm>
            <a:off x="4281523" y="2334807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 err="1">
                <a:solidFill>
                  <a:srgbClr val="C00000"/>
                </a:solidFill>
                <a:cs typeface="Calibri"/>
              </a:rPr>
              <a:t>Drift</a:t>
            </a:r>
            <a:r>
              <a:rPr lang="it-IT">
                <a:solidFill>
                  <a:srgbClr val="C00000"/>
                </a:solidFill>
                <a:cs typeface="Calibri"/>
              </a:rPr>
              <a:t> time</a:t>
            </a:r>
          </a:p>
        </p:txBody>
      </p:sp>
      <p:pic>
        <p:nvPicPr>
          <p:cNvPr id="4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CBD29B60-7743-42B1-8FC0-39AE9C0B4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597" y="4530326"/>
            <a:ext cx="10630178" cy="1662965"/>
          </a:xfrm>
          <a:prstGeom prst="rect">
            <a:avLst/>
          </a:prstGeom>
        </p:spPr>
      </p:pic>
      <p:pic>
        <p:nvPicPr>
          <p:cNvPr id="5" name="Immagine 6">
            <a:extLst>
              <a:ext uri="{FF2B5EF4-FFF2-40B4-BE49-F238E27FC236}">
                <a16:creationId xmlns:a16="http://schemas.microsoft.com/office/drawing/2014/main" id="{FEA807CC-CB33-4BA6-9D7D-CFC62D6B06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532" y="4001073"/>
            <a:ext cx="10557870" cy="402101"/>
          </a:xfrm>
          <a:prstGeom prst="rect">
            <a:avLst/>
          </a:prstGeom>
        </p:spPr>
      </p:pic>
      <p:pic>
        <p:nvPicPr>
          <p:cNvPr id="11" name="Immagine 11" descr="Immagine che contiene testo, serviziodatavola, clipart, stoviglie&#10;&#10;Descrizione generata automaticamente">
            <a:extLst>
              <a:ext uri="{FF2B5EF4-FFF2-40B4-BE49-F238E27FC236}">
                <a16:creationId xmlns:a16="http://schemas.microsoft.com/office/drawing/2014/main" id="{2B56CDBE-3FC3-4AE4-A7C6-32454DD02C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9524" y="3158008"/>
            <a:ext cx="6403024" cy="27500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0E485-6451-41DF-B789-9D1FAEDB3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680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74BC754-DA4D-4571-9C11-2C87945FCED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>
                <a:solidFill>
                  <a:srgbClr val="00B0F0"/>
                </a:solidFill>
                <a:cs typeface="Calibri Light"/>
              </a:rPr>
              <a:t>Spatial coordinate estimation</a:t>
            </a:r>
          </a:p>
        </p:txBody>
      </p:sp>
      <p:pic>
        <p:nvPicPr>
          <p:cNvPr id="2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B1FB691E-1C04-4962-A3C6-23C5581D46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070" y="1686164"/>
            <a:ext cx="7854719" cy="587845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DE8BF21E-6519-475D-B923-DFFEB04A69D2}"/>
              </a:ext>
            </a:extLst>
          </p:cNvPr>
          <p:cNvSpPr txBox="1"/>
          <p:nvPr/>
        </p:nvSpPr>
        <p:spPr>
          <a:xfrm>
            <a:off x="851479" y="1274195"/>
            <a:ext cx="1091384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§"/>
            </a:pPr>
            <a:r>
              <a:rPr lang="it-IT">
                <a:cs typeface="Calibri"/>
              </a:rPr>
              <a:t>X </a:t>
            </a:r>
            <a:r>
              <a:rPr lang="it-IT" err="1">
                <a:cs typeface="Calibri"/>
              </a:rPr>
              <a:t>coordinates</a:t>
            </a:r>
            <a:r>
              <a:rPr lang="it-IT">
                <a:cs typeface="Calibri"/>
              </a:rPr>
              <a:t> can be </a:t>
            </a:r>
            <a:r>
              <a:rPr lang="it-IT" err="1">
                <a:cs typeface="Calibri"/>
              </a:rPr>
              <a:t>reconstructed</a:t>
            </a:r>
            <a:r>
              <a:rPr lang="it-IT">
                <a:cs typeface="Calibri"/>
              </a:rPr>
              <a:t> by </a:t>
            </a:r>
            <a:r>
              <a:rPr lang="it-IT" err="1">
                <a:cs typeface="Calibri"/>
              </a:rPr>
              <a:t>means</a:t>
            </a:r>
            <a:r>
              <a:rPr lang="it-IT">
                <a:cs typeface="Calibri"/>
              </a:rPr>
              <a:t> of the </a:t>
            </a:r>
            <a:r>
              <a:rPr lang="it-IT" err="1">
                <a:cs typeface="Calibri"/>
              </a:rPr>
              <a:t>drift</a:t>
            </a:r>
            <a:r>
              <a:rPr lang="it-IT">
                <a:cs typeface="Calibri"/>
              </a:rPr>
              <a:t> time of the electron cloud and the </a:t>
            </a:r>
            <a:r>
              <a:rPr lang="it-IT" err="1">
                <a:cs typeface="Calibri"/>
              </a:rPr>
              <a:t>correspondig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cell</a:t>
            </a:r>
            <a:r>
              <a:rPr lang="it-IT">
                <a:cs typeface="Calibri"/>
              </a:rPr>
              <a:t>:</a:t>
            </a:r>
            <a:endParaRPr lang="it-IT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8F129309-5CF9-4015-A37C-5A627C6B46EB}"/>
              </a:ext>
            </a:extLst>
          </p:cNvPr>
          <p:cNvSpPr txBox="1"/>
          <p:nvPr/>
        </p:nvSpPr>
        <p:spPr>
          <a:xfrm>
            <a:off x="857041" y="2753699"/>
            <a:ext cx="1091384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§"/>
            </a:pPr>
            <a:r>
              <a:rPr lang="it-IT">
                <a:cs typeface="Calibri"/>
              </a:rPr>
              <a:t>Z coordinate can be </a:t>
            </a:r>
            <a:r>
              <a:rPr lang="it-IT" err="1">
                <a:cs typeface="Calibri"/>
              </a:rPr>
              <a:t>reconstructed</a:t>
            </a:r>
            <a:r>
              <a:rPr lang="it-IT">
                <a:cs typeface="Calibri"/>
              </a:rPr>
              <a:t> </a:t>
            </a:r>
            <a:r>
              <a:rPr lang="it-IT" err="1">
                <a:cs typeface="Calibri"/>
              </a:rPr>
              <a:t>starting</a:t>
            </a:r>
            <a:r>
              <a:rPr lang="it-IT">
                <a:cs typeface="Calibri"/>
              </a:rPr>
              <a:t> from the information </a:t>
            </a:r>
            <a:r>
              <a:rPr lang="it-IT" err="1">
                <a:cs typeface="Calibri"/>
              </a:rPr>
              <a:t>about</a:t>
            </a:r>
            <a:r>
              <a:rPr lang="it-IT">
                <a:cs typeface="Calibri"/>
              </a:rPr>
              <a:t> the </a:t>
            </a:r>
            <a:r>
              <a:rPr lang="it-IT" err="1">
                <a:cs typeface="Calibri"/>
              </a:rPr>
              <a:t>correspondig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chamber</a:t>
            </a:r>
            <a:r>
              <a:rPr lang="it-IT">
                <a:cs typeface="Calibri"/>
              </a:rPr>
              <a:t> and the </a:t>
            </a:r>
            <a:r>
              <a:rPr lang="it-IT" err="1">
                <a:cs typeface="Calibri"/>
              </a:rPr>
              <a:t>cell</a:t>
            </a:r>
            <a:r>
              <a:rPr lang="it-IT">
                <a:cs typeface="Calibri"/>
              </a:rPr>
              <a:t>: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09AF0380-AFED-4C38-9D3E-5F37330ACA89}"/>
              </a:ext>
            </a:extLst>
          </p:cNvPr>
          <p:cNvSpPr/>
          <p:nvPr/>
        </p:nvSpPr>
        <p:spPr>
          <a:xfrm>
            <a:off x="3959061" y="2332163"/>
            <a:ext cx="3381723" cy="333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F627639B-A95E-41C4-BDE9-8B5D070AFE29}"/>
              </a:ext>
            </a:extLst>
          </p:cNvPr>
          <p:cNvSpPr/>
          <p:nvPr/>
        </p:nvSpPr>
        <p:spPr>
          <a:xfrm flipH="1">
            <a:off x="3957325" y="2202498"/>
            <a:ext cx="33371" cy="1613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DCD9694B-63C0-4D44-83F9-E9F4EBD9EBFE}"/>
              </a:ext>
            </a:extLst>
          </p:cNvPr>
          <p:cNvSpPr/>
          <p:nvPr/>
        </p:nvSpPr>
        <p:spPr>
          <a:xfrm flipH="1">
            <a:off x="7305675" y="2185812"/>
            <a:ext cx="33371" cy="1613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8BA0F6C-18FB-485F-B516-FAD69452E27F}"/>
              </a:ext>
            </a:extLst>
          </p:cNvPr>
          <p:cNvSpPr txBox="1"/>
          <p:nvPr/>
        </p:nvSpPr>
        <p:spPr>
          <a:xfrm>
            <a:off x="4281523" y="2334807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 err="1">
                <a:solidFill>
                  <a:srgbClr val="C00000"/>
                </a:solidFill>
                <a:cs typeface="Calibri"/>
              </a:rPr>
              <a:t>Drift</a:t>
            </a:r>
            <a:r>
              <a:rPr lang="it-IT">
                <a:solidFill>
                  <a:srgbClr val="C00000"/>
                </a:solidFill>
                <a:cs typeface="Calibri"/>
              </a:rPr>
              <a:t> time</a:t>
            </a:r>
          </a:p>
        </p:txBody>
      </p:sp>
      <p:pic>
        <p:nvPicPr>
          <p:cNvPr id="6" name="Immagine 6" descr="Immagine che contiene tavolo&#10;&#10;Descrizione generata automaticamente">
            <a:extLst>
              <a:ext uri="{FF2B5EF4-FFF2-40B4-BE49-F238E27FC236}">
                <a16:creationId xmlns:a16="http://schemas.microsoft.com/office/drawing/2014/main" id="{9EACA56D-5A72-43BA-8389-B6B274789D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2021" y="3996869"/>
            <a:ext cx="8722396" cy="2423970"/>
          </a:xfrm>
          <a:prstGeom prst="rect">
            <a:avLst/>
          </a:prstGeom>
        </p:spPr>
      </p:pic>
      <p:pic>
        <p:nvPicPr>
          <p:cNvPr id="11" name="Immagine 11" descr="Immagine che contiene testo, serviziodatavola, clipart, stoviglie&#10;&#10;Descrizione generata automaticamente">
            <a:extLst>
              <a:ext uri="{FF2B5EF4-FFF2-40B4-BE49-F238E27FC236}">
                <a16:creationId xmlns:a16="http://schemas.microsoft.com/office/drawing/2014/main" id="{AE476D23-C081-42D0-9338-59D4FC44F1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9525" y="3324868"/>
            <a:ext cx="6403024" cy="27500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06EF73-036C-4A5C-A1F3-184ED9936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7726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7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9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4">
            <a:extLst>
              <a:ext uri="{FF2B5EF4-FFF2-40B4-BE49-F238E27FC236}">
                <a16:creationId xmlns:a16="http://schemas.microsoft.com/office/drawing/2014/main" id="{43B9EAB2-2C9E-4C99-B0B8-1982E29889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1142999" y="643467"/>
            <a:ext cx="9906001" cy="5571066"/>
          </a:xfrm>
          <a:prstGeom prst="rect">
            <a:avLst/>
          </a:prstGeom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E707592F-8A59-4A3F-ADF1-BEBA43699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7249BF1-11E7-42D3-A9A9-D574F0B34E19}" type="slidenum">
              <a:rPr lang="en-GB"/>
              <a:pPr>
                <a:spcAft>
                  <a:spcPts val="600"/>
                </a:spcAft>
              </a:pPr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4949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D8BFAD05-FF3D-4588-BA06-5415E9AD8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941" y="643467"/>
            <a:ext cx="9904117" cy="5571066"/>
          </a:xfrm>
          <a:prstGeom prst="rect">
            <a:avLst/>
          </a:prstGeom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FD6463C1-518D-4062-89A1-D12E63909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7249BF1-11E7-42D3-A9A9-D574F0B34E19}" type="slidenum">
              <a:rPr lang="en-GB" smtClean="0"/>
              <a:pPr>
                <a:spcAft>
                  <a:spcPts val="600"/>
                </a:spcAft>
              </a:pPr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0455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E1B4C809-5F33-4F85-AAB3-96286B0FF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941" y="643467"/>
            <a:ext cx="9904117" cy="5571066"/>
          </a:xfrm>
          <a:prstGeom prst="rect">
            <a:avLst/>
          </a:prstGeom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BA47C25F-3403-4CBD-AA4E-0A34F1771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7249BF1-11E7-42D3-A9A9-D574F0B34E19}" type="slidenum">
              <a:rPr lang="en-GB" smtClean="0"/>
              <a:pPr>
                <a:spcAft>
                  <a:spcPts val="600"/>
                </a:spcAft>
              </a:pPr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51709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53636943-E1D8-4855-9865-41DA40347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941" y="643467"/>
            <a:ext cx="9904117" cy="5571066"/>
          </a:xfrm>
          <a:prstGeom prst="rect">
            <a:avLst/>
          </a:prstGeom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4039882E-9231-47A5-ADA8-06500EE4C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7249BF1-11E7-42D3-A9A9-D574F0B34E19}" type="slidenum">
              <a:rPr lang="en-GB" smtClean="0"/>
              <a:pPr>
                <a:spcAft>
                  <a:spcPts val="600"/>
                </a:spcAft>
              </a:pPr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22127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3" descr="Immagine che contiene tavolo&#10;&#10;Descrizione generata automaticamente">
            <a:extLst>
              <a:ext uri="{FF2B5EF4-FFF2-40B4-BE49-F238E27FC236}">
                <a16:creationId xmlns:a16="http://schemas.microsoft.com/office/drawing/2014/main" id="{0BD95E7E-3D74-45F9-BF75-6B6C728A6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941" y="643467"/>
            <a:ext cx="9904117" cy="5571066"/>
          </a:xfrm>
          <a:prstGeom prst="rect">
            <a:avLst/>
          </a:prstGeom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A7AB7A2F-2535-4BAD-B050-B3905BD2B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7249BF1-11E7-42D3-A9A9-D574F0B34E19}" type="slidenum">
              <a:rPr lang="en-GB" smtClean="0"/>
              <a:pPr>
                <a:spcAft>
                  <a:spcPts val="600"/>
                </a:spcAft>
              </a:pPr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2828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4E4288A-DFC8-40A2-90E5-70E851A9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63C2D82-D4FA-4A37-BB01-1E7B21E4F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5199" y="634058"/>
            <a:ext cx="1128382" cy="847206"/>
            <a:chOff x="5307830" y="325570"/>
            <a:chExt cx="1128382" cy="847206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C94E7FEF-0CE9-4AC2-94BB-02230C6DC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EB546CC0-C1BC-48D2-8DA9-4B6028316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8FEA892-92CC-486A-A120-39E7EAF89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371190"/>
            <a:ext cx="3363170" cy="2183042"/>
          </a:xfrm>
        </p:spPr>
        <p:txBody>
          <a:bodyPr anchor="b">
            <a:normAutofit/>
          </a:bodyPr>
          <a:lstStyle/>
          <a:p>
            <a:r>
              <a:rPr lang="en-GB" sz="4000">
                <a:solidFill>
                  <a:srgbClr val="00B0F0"/>
                </a:solidFill>
              </a:rPr>
              <a:t>Distributed calculus</a:t>
            </a:r>
          </a:p>
        </p:txBody>
      </p:sp>
      <p:sp>
        <p:nvSpPr>
          <p:cNvPr id="17" name="Freeform 5">
            <a:extLst>
              <a:ext uri="{FF2B5EF4-FFF2-40B4-BE49-F238E27FC236}">
                <a16:creationId xmlns:a16="http://schemas.microsoft.com/office/drawing/2014/main" id="{BD2BFF02-DF78-4F07-B176-52514E131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062174" y="1653645"/>
            <a:ext cx="4689240" cy="411502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DB06EAB-7D8C-403A-86C5-B5FD79A13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42865" y="634058"/>
            <a:ext cx="3154669" cy="2796247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0AF7A1-8FBA-4D8B-855F-49305A23D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7738" y="1108946"/>
            <a:ext cx="1784921" cy="184647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E6CCC-AD7F-4D4B-9F1C-5C8BD92B0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3729162"/>
            <a:ext cx="5972496" cy="1079848"/>
          </a:xfrm>
        </p:spPr>
        <p:txBody>
          <a:bodyPr>
            <a:normAutofit/>
          </a:bodyPr>
          <a:lstStyle/>
          <a:p>
            <a:r>
              <a:rPr lang="en-GB" sz="2400"/>
              <a:t>This kind of analysis are </a:t>
            </a:r>
            <a:r>
              <a:rPr lang="en-GB" sz="2400">
                <a:solidFill>
                  <a:srgbClr val="FFC000"/>
                </a:solidFill>
              </a:rPr>
              <a:t>highly parallelizable</a:t>
            </a:r>
            <a:r>
              <a:rPr lang="en-GB" sz="2400"/>
              <a:t>, so we have chosen to use a distributed framework.</a:t>
            </a:r>
          </a:p>
          <a:p>
            <a:pPr marL="0" indent="0">
              <a:buNone/>
            </a:pPr>
            <a:endParaRPr lang="en-GB" sz="2400"/>
          </a:p>
          <a:p>
            <a:pPr marL="0" indent="0">
              <a:buNone/>
            </a:pPr>
            <a:endParaRPr lang="en-GB" sz="2400"/>
          </a:p>
          <a:p>
            <a:endParaRPr lang="en-GB" sz="240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40FBE2A-FD1F-48B1-A460-3988AFC94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5193" y="2474384"/>
            <a:ext cx="2087705" cy="215969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D844715-BB71-4137-B307-5401E239BB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4567" y="4958317"/>
            <a:ext cx="1314252" cy="591414"/>
          </a:xfrm>
          <a:prstGeom prst="rect">
            <a:avLst/>
          </a:prstGeom>
        </p:spPr>
      </p:pic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BC3FB57F-A9DB-4E77-8E5D-D23113579FA2}"/>
              </a:ext>
            </a:extLst>
          </p:cNvPr>
          <p:cNvSpPr txBox="1">
            <a:spLocks/>
          </p:cNvSpPr>
          <p:nvPr/>
        </p:nvSpPr>
        <p:spPr>
          <a:xfrm>
            <a:off x="965199" y="4609061"/>
            <a:ext cx="6995953" cy="1853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400"/>
          </a:p>
          <a:p>
            <a:r>
              <a:rPr lang="en-GB" sz="2400"/>
              <a:t>We have made the choice of                    </a:t>
            </a:r>
            <a:r>
              <a:rPr lang="en-GB" sz="2400">
                <a:solidFill>
                  <a:srgbClr val="FFC000"/>
                </a:solidFill>
              </a:rPr>
              <a:t>framework</a:t>
            </a:r>
            <a:r>
              <a:rPr lang="en-GB" sz="2400"/>
              <a:t> due to the high compatibility with </a:t>
            </a:r>
            <a:r>
              <a:rPr lang="en-GB" sz="2400">
                <a:solidFill>
                  <a:srgbClr val="FFC000"/>
                </a:solidFill>
              </a:rPr>
              <a:t>Python</a:t>
            </a:r>
            <a:r>
              <a:rPr lang="en-GB" sz="2400"/>
              <a:t> and </a:t>
            </a:r>
            <a:r>
              <a:rPr lang="en-GB" sz="2400">
                <a:solidFill>
                  <a:srgbClr val="FFC000"/>
                </a:solidFill>
              </a:rPr>
              <a:t>Pandas</a:t>
            </a:r>
            <a:r>
              <a:rPr lang="en-GB" sz="2400"/>
              <a:t>.</a:t>
            </a:r>
          </a:p>
          <a:p>
            <a:endParaRPr lang="en-GB" sz="2400"/>
          </a:p>
          <a:p>
            <a:endParaRPr lang="en-GB" sz="2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BADE42-4D2E-4399-A3B2-FB645093E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4776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FBB799CE-6253-436D-9E7E-9E94274B4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941" y="643467"/>
            <a:ext cx="9904117" cy="5571066"/>
          </a:xfrm>
          <a:prstGeom prst="rect">
            <a:avLst/>
          </a:prstGeom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AFF4A204-BC6A-4A45-AA3F-6E74972B6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7249BF1-11E7-42D3-A9A9-D574F0B34E19}" type="slidenum">
              <a:rPr lang="en-GB" smtClean="0"/>
              <a:pPr>
                <a:spcAft>
                  <a:spcPts val="600"/>
                </a:spcAft>
              </a:pPr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55372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3">
            <a:extLst>
              <a:ext uri="{FF2B5EF4-FFF2-40B4-BE49-F238E27FC236}">
                <a16:creationId xmlns:a16="http://schemas.microsoft.com/office/drawing/2014/main" id="{FBB799CE-6253-436D-9E7E-9E94274B4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941" y="643467"/>
            <a:ext cx="9904117" cy="5571065"/>
          </a:xfrm>
          <a:prstGeom prst="rect">
            <a:avLst/>
          </a:prstGeom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AFF4A204-BC6A-4A45-AA3F-6E74972B6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7249BF1-11E7-42D3-A9A9-D574F0B34E19}" type="slidenum">
              <a:rPr lang="en-GB" smtClean="0"/>
              <a:pPr>
                <a:spcAft>
                  <a:spcPts val="600"/>
                </a:spcAft>
              </a:pPr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988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B0616BC3-1A03-45E7-A355-AAF4444B25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941" y="643467"/>
            <a:ext cx="9904117" cy="5571066"/>
          </a:xfrm>
          <a:prstGeom prst="rect">
            <a:avLst/>
          </a:prstGeom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A7B816A-820A-4783-A73C-7E558F1F8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7249BF1-11E7-42D3-A9A9-D574F0B34E19}" type="slidenum">
              <a:rPr lang="en-GB" smtClean="0"/>
              <a:pPr>
                <a:spcAft>
                  <a:spcPts val="600"/>
                </a:spcAft>
              </a:pPr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76501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D1BE3-B016-4F83-9733-A9D50EF28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00B0F0"/>
                </a:solidFill>
                <a:cs typeface="Calibri Light"/>
              </a:rPr>
              <a:t>Angular resolution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4C376-63C0-4FB5-9333-5C8243015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827240"/>
            <a:ext cx="3772194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endParaRPr lang="en-GB" sz="2000"/>
          </a:p>
          <a:p>
            <a:pPr marL="0" indent="0" algn="just">
              <a:buNone/>
            </a:pPr>
            <a:endParaRPr lang="en-GB" sz="2000"/>
          </a:p>
          <a:p>
            <a:pPr marL="0" indent="0" algn="just">
              <a:buNone/>
            </a:pPr>
            <a:endParaRPr lang="en-GB" sz="2000"/>
          </a:p>
          <a:p>
            <a:pPr marL="0" indent="0" algn="just">
              <a:buNone/>
            </a:pPr>
            <a:endParaRPr lang="en-GB" sz="2000"/>
          </a:p>
          <a:p>
            <a:pPr algn="just"/>
            <a:r>
              <a:rPr lang="en-GB" sz="2000">
                <a:cs typeface="Calibri" panose="020F0502020204030204"/>
              </a:rPr>
              <a:t>We confronted the angular coefficient obtained by the local fit and the global fit to have an estimation of the angular resolution of the chambers.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4">
            <a:extLst>
              <a:ext uri="{FF2B5EF4-FFF2-40B4-BE49-F238E27FC236}">
                <a16:creationId xmlns:a16="http://schemas.microsoft.com/office/drawing/2014/main" id="{47E247DF-047E-4733-B598-AACE3A833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3375" y="1338018"/>
            <a:ext cx="6605391" cy="403982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713948-B6D7-4801-B3A3-0DC88C938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18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9466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D1BE3-B016-4F83-9733-A9D50EF28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00B0F0"/>
                </a:solidFill>
                <a:cs typeface="Calibri Light"/>
              </a:rPr>
              <a:t>Angular resolution</a:t>
            </a:r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4" descr="Immagine che contiene tavolo&#10;&#10;Descrizione generata automaticamente">
            <a:extLst>
              <a:ext uri="{FF2B5EF4-FFF2-40B4-BE49-F238E27FC236}">
                <a16:creationId xmlns:a16="http://schemas.microsoft.com/office/drawing/2014/main" id="{279BD4FE-6C24-40E6-88DF-830192BFE9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1222" y="2255542"/>
            <a:ext cx="5154460" cy="2336478"/>
          </a:xfrm>
          <a:prstGeom prst="rect">
            <a:avLst/>
          </a:prstGeom>
        </p:spPr>
      </p:pic>
      <p:pic>
        <p:nvPicPr>
          <p:cNvPr id="5" name="Immagine 5" descr="Immagine che contiene tavolo&#10;&#10;Descrizione generata automaticamente">
            <a:extLst>
              <a:ext uri="{FF2B5EF4-FFF2-40B4-BE49-F238E27FC236}">
                <a16:creationId xmlns:a16="http://schemas.microsoft.com/office/drawing/2014/main" id="{B01D14F0-0F59-41FC-B927-0AC4FF39C8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1432" y="2267774"/>
            <a:ext cx="6083473" cy="233332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C65E3DD-D36B-4743-8DDB-47CB476FAD2D}"/>
              </a:ext>
            </a:extLst>
          </p:cNvPr>
          <p:cNvSpPr txBox="1">
            <a:spLocks/>
          </p:cNvSpPr>
          <p:nvPr/>
        </p:nvSpPr>
        <p:spPr>
          <a:xfrm>
            <a:off x="801331" y="1042270"/>
            <a:ext cx="3772194" cy="3785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en-GB" sz="2000"/>
          </a:p>
          <a:p>
            <a:pPr marL="0" indent="0" algn="just">
              <a:buFont typeface="Arial" panose="020B0604020202020204" pitchFamily="34" charset="0"/>
              <a:buNone/>
            </a:pPr>
            <a:endParaRPr lang="en-GB" sz="2000"/>
          </a:p>
          <a:p>
            <a:pPr marL="0" indent="0" algn="just">
              <a:buFont typeface="Arial" panose="020B0604020202020204" pitchFamily="34" charset="0"/>
              <a:buNone/>
            </a:pPr>
            <a:endParaRPr lang="en-GB" sz="2000"/>
          </a:p>
          <a:p>
            <a:pPr marL="0" indent="0" algn="just">
              <a:buFont typeface="Arial" panose="020B0604020202020204" pitchFamily="34" charset="0"/>
              <a:buNone/>
            </a:pPr>
            <a:endParaRPr lang="en-GB" sz="2000"/>
          </a:p>
          <a:p>
            <a:r>
              <a:rPr lang="en-GB" sz="2000">
                <a:cs typeface="Calibri" panose="020F0502020204030204"/>
              </a:rPr>
              <a:t>We added a column with the difference in radiant between the two trajectories.</a:t>
            </a:r>
          </a:p>
        </p:txBody>
      </p:sp>
      <p:pic>
        <p:nvPicPr>
          <p:cNvPr id="7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F73CA7BD-F43D-46E8-9D06-CA090A4D16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3184" y="1225767"/>
            <a:ext cx="6010405" cy="64865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4194D6-A073-4EA4-94C5-E8CBFC3CA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24</a:t>
            </a:fld>
            <a:endParaRPr lang="en-US"/>
          </a:p>
        </p:txBody>
      </p:sp>
      <p:pic>
        <p:nvPicPr>
          <p:cNvPr id="10" name="Immagine 10">
            <a:extLst>
              <a:ext uri="{FF2B5EF4-FFF2-40B4-BE49-F238E27FC236}">
                <a16:creationId xmlns:a16="http://schemas.microsoft.com/office/drawing/2014/main" id="{C544FA73-6405-4B01-8FCE-2E39779B44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56881" y="2524647"/>
            <a:ext cx="445198" cy="284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9579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32298-3929-497D-8E67-D71DABA76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00B0F0"/>
                </a:solidFill>
              </a:rPr>
              <a:t>Angular resolution</a:t>
            </a:r>
            <a:endParaRPr lang="en-GB">
              <a:solidFill>
                <a:srgbClr val="00B0F0"/>
              </a:solidFill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9F92A-A24B-405B-B4B9-41A376C0F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000">
                <a:cs typeface="Calibri"/>
              </a:rPr>
              <a:t>The total amount of angles, one for each orbit is distributed as in this histogram: </a:t>
            </a:r>
          </a:p>
          <a:p>
            <a:endParaRPr lang="en-GB" sz="20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5">
            <a:extLst>
              <a:ext uri="{FF2B5EF4-FFF2-40B4-BE49-F238E27FC236}">
                <a16:creationId xmlns:a16="http://schemas.microsoft.com/office/drawing/2014/main" id="{B3D48657-4384-467D-94CC-F9615D9DA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5916" y="807593"/>
            <a:ext cx="5559223" cy="5239568"/>
          </a:xfrm>
          <a:prstGeom prst="rect">
            <a:avLst/>
          </a:prstGeom>
          <a:effectLst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A4CE59-1775-4A96-B705-9C4A813C2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25</a:t>
            </a:fld>
            <a:endParaRPr lang="en-US"/>
          </a:p>
        </p:txBody>
      </p:sp>
      <p:pic>
        <p:nvPicPr>
          <p:cNvPr id="8" name="Immagine 9">
            <a:extLst>
              <a:ext uri="{FF2B5EF4-FFF2-40B4-BE49-F238E27FC236}">
                <a16:creationId xmlns:a16="http://schemas.microsoft.com/office/drawing/2014/main" id="{952008D6-3D26-49BC-8213-460038B2E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1742" y="6032433"/>
            <a:ext cx="2181727" cy="267503"/>
          </a:xfrm>
          <a:prstGeom prst="rect">
            <a:avLst/>
          </a:prstGeom>
        </p:spPr>
      </p:pic>
      <p:pic>
        <p:nvPicPr>
          <p:cNvPr id="7" name="Immagine 9">
            <a:extLst>
              <a:ext uri="{FF2B5EF4-FFF2-40B4-BE49-F238E27FC236}">
                <a16:creationId xmlns:a16="http://schemas.microsoft.com/office/drawing/2014/main" id="{3A598393-DDD3-4DEF-A6D7-D9DF525608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5400000">
            <a:off x="5306428" y="3313697"/>
            <a:ext cx="646698" cy="23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3407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32298-3929-497D-8E67-D71DABA76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00B0F0"/>
                </a:solidFill>
              </a:rPr>
              <a:t>Angular resolution</a:t>
            </a:r>
            <a:endParaRPr lang="en-GB">
              <a:solidFill>
                <a:srgbClr val="00B0F0"/>
              </a:solidFill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9F92A-A24B-405B-B4B9-41A376C0F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000">
                <a:cs typeface="Calibri"/>
              </a:rPr>
              <a:t>The total amount of angles, one for each orbit is distributed as in this histogram: </a:t>
            </a:r>
          </a:p>
          <a:p>
            <a:endParaRPr lang="en-GB" sz="20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5">
            <a:extLst>
              <a:ext uri="{FF2B5EF4-FFF2-40B4-BE49-F238E27FC236}">
                <a16:creationId xmlns:a16="http://schemas.microsoft.com/office/drawing/2014/main" id="{B3D48657-4384-467D-94CC-F9615D9DA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5916" y="807593"/>
            <a:ext cx="5559223" cy="5239568"/>
          </a:xfrm>
          <a:prstGeom prst="rect">
            <a:avLst/>
          </a:prstGeom>
          <a:effectLst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A4CE59-1775-4A96-B705-9C4A813C2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26</a:t>
            </a:fld>
            <a:endParaRPr lang="en-US"/>
          </a:p>
        </p:txBody>
      </p:sp>
      <p:pic>
        <p:nvPicPr>
          <p:cNvPr id="8" name="Immagine 9">
            <a:extLst>
              <a:ext uri="{FF2B5EF4-FFF2-40B4-BE49-F238E27FC236}">
                <a16:creationId xmlns:a16="http://schemas.microsoft.com/office/drawing/2014/main" id="{952008D6-3D26-49BC-8213-460038B2E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1742" y="6032433"/>
            <a:ext cx="2181727" cy="267503"/>
          </a:xfrm>
          <a:prstGeom prst="rect">
            <a:avLst/>
          </a:prstGeom>
        </p:spPr>
      </p:pic>
      <p:sp>
        <p:nvSpPr>
          <p:cNvPr id="12" name="Ovale 11">
            <a:extLst>
              <a:ext uri="{FF2B5EF4-FFF2-40B4-BE49-F238E27FC236}">
                <a16:creationId xmlns:a16="http://schemas.microsoft.com/office/drawing/2014/main" id="{3B574B32-CE92-4BEA-8AEE-6F04C0E5DDEA}"/>
              </a:ext>
            </a:extLst>
          </p:cNvPr>
          <p:cNvSpPr/>
          <p:nvPr/>
        </p:nvSpPr>
        <p:spPr>
          <a:xfrm>
            <a:off x="9125209" y="5205607"/>
            <a:ext cx="918575" cy="9185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83040FAB-7275-4688-850B-9C0C928C54DE}"/>
              </a:ext>
            </a:extLst>
          </p:cNvPr>
          <p:cNvSpPr/>
          <p:nvPr/>
        </p:nvSpPr>
        <p:spPr>
          <a:xfrm>
            <a:off x="7058415" y="5205607"/>
            <a:ext cx="918575" cy="9185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Immagine 9">
            <a:extLst>
              <a:ext uri="{FF2B5EF4-FFF2-40B4-BE49-F238E27FC236}">
                <a16:creationId xmlns:a16="http://schemas.microsoft.com/office/drawing/2014/main" id="{08883C84-8779-4964-9F3F-2FC0FE2D59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5400000">
            <a:off x="5306428" y="3313697"/>
            <a:ext cx="646698" cy="23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423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32298-3929-497D-8E67-D71DABA76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00B0F0"/>
                </a:solidFill>
              </a:rPr>
              <a:t>Some visual results:</a:t>
            </a:r>
            <a:endParaRPr lang="en-GB">
              <a:solidFill>
                <a:srgbClr val="00B0F0"/>
              </a:solidFill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9F92A-A24B-405B-B4B9-41A376C0F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000">
                <a:cs typeface="Calibri"/>
              </a:rPr>
              <a:t>A perfect reconstruction</a:t>
            </a:r>
          </a:p>
          <a:p>
            <a:endParaRPr lang="en-GB" sz="20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DF5CAE06-CEE2-494A-AC85-7CC9A418A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989" y="1367335"/>
            <a:ext cx="6741092" cy="412332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A4A219-1A7A-4742-9066-74459C23D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85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32298-3929-497D-8E67-D71DABA76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00B0F0"/>
                </a:solidFill>
              </a:rPr>
              <a:t>Some visual results:</a:t>
            </a:r>
            <a:endParaRPr lang="en-GB">
              <a:solidFill>
                <a:srgbClr val="00B0F0"/>
              </a:solidFill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9F92A-A24B-405B-B4B9-41A376C0F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000">
                <a:cs typeface="Calibri"/>
              </a:rPr>
              <a:t>A good reconstructed trajectory</a:t>
            </a:r>
          </a:p>
          <a:p>
            <a:endParaRPr lang="en-GB" sz="20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A29B022E-9805-4B2B-BE3D-29B911401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9744" y="1377774"/>
            <a:ext cx="6668020" cy="410245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8B52B-10F1-4FBC-B088-3FFCE305A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0150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32298-3929-497D-8E67-D71DABA76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00B0F0"/>
                </a:solidFill>
              </a:rPr>
              <a:t>Some visual results:</a:t>
            </a:r>
            <a:endParaRPr lang="en-GB">
              <a:solidFill>
                <a:srgbClr val="00B0F0"/>
              </a:solidFill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9F92A-A24B-405B-B4B9-41A376C0F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000">
                <a:cs typeface="Calibri"/>
              </a:rPr>
              <a:t>A bad reconstructed trajectory</a:t>
            </a:r>
          </a:p>
          <a:p>
            <a:endParaRPr lang="en-GB" sz="20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4" descr="Immagine che contiene testo, interni, screenshot&#10;&#10;Descrizione generata automaticamente">
            <a:extLst>
              <a:ext uri="{FF2B5EF4-FFF2-40B4-BE49-F238E27FC236}">
                <a16:creationId xmlns:a16="http://schemas.microsoft.com/office/drawing/2014/main" id="{344D95FD-A697-480A-80E2-1C48CC252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9742" y="1367336"/>
            <a:ext cx="6657583" cy="411289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D7CC2-7334-4608-9441-8D337A632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39D3E-A77F-4925-A960-029550958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B0F0"/>
                </a:solidFill>
              </a:rPr>
              <a:t>Cluster settings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05055-1BD5-4CC5-BCA7-4A00875BE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2425"/>
            <a:ext cx="5867400" cy="488473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GB"/>
              <a:t>We opted for a cluster made using </a:t>
            </a:r>
            <a:r>
              <a:rPr lang="en-GB">
                <a:solidFill>
                  <a:srgbClr val="FFC000"/>
                </a:solidFill>
              </a:rPr>
              <a:t>4 VMs</a:t>
            </a:r>
            <a:r>
              <a:rPr lang="en-GB"/>
              <a:t> with the same </a:t>
            </a:r>
            <a:r>
              <a:rPr lang="en-GB" err="1"/>
              <a:t>chacteristics</a:t>
            </a:r>
            <a:r>
              <a:rPr lang="en-GB"/>
              <a:t> provided by </a:t>
            </a:r>
            <a:r>
              <a:rPr lang="en-GB" err="1">
                <a:solidFill>
                  <a:srgbClr val="FFC000"/>
                </a:solidFill>
              </a:rPr>
              <a:t>CloudVeneto</a:t>
            </a:r>
            <a:r>
              <a:rPr lang="en-GB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/>
              <a:t>CPU 4 cores </a:t>
            </a:r>
            <a:endParaRPr lang="en-GB">
              <a:cs typeface="Calibri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GB"/>
              <a:t>1 thread per core</a:t>
            </a:r>
            <a:endParaRPr lang="en-GB">
              <a:cs typeface="Calibri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GB"/>
              <a:t>RAM 8 GB</a:t>
            </a:r>
            <a:endParaRPr lang="en-GB">
              <a:cs typeface="Calibri"/>
            </a:endParaRPr>
          </a:p>
          <a:p>
            <a:endParaRPr lang="en-GB"/>
          </a:p>
          <a:p>
            <a:r>
              <a:rPr lang="en-GB"/>
              <a:t>We disposed                 with the following configuration:</a:t>
            </a:r>
            <a:endParaRPr lang="en-GB">
              <a:cs typeface="Calibri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GB"/>
              <a:t>1 scheduler</a:t>
            </a:r>
            <a:endParaRPr lang="en-GB">
              <a:cs typeface="Calibri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GB"/>
              <a:t>16 workers</a:t>
            </a:r>
            <a:endParaRPr lang="en-GB">
              <a:cs typeface="Calibri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GB"/>
              <a:t>1 core and 1 thread per worker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/>
              <a:t>RAM 32 GB</a:t>
            </a:r>
            <a:endParaRPr lang="en-GB">
              <a:cs typeface="Calibri"/>
            </a:endParaRPr>
          </a:p>
          <a:p>
            <a:pPr marL="0" indent="0">
              <a:buNone/>
            </a:pPr>
            <a:endParaRPr lang="en-GB"/>
          </a:p>
          <a:p>
            <a:pPr lvl="1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B6224D-7427-4D12-B2FB-BAFFB0056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9917" y="3945742"/>
            <a:ext cx="1518947" cy="683526"/>
          </a:xfrm>
          <a:prstGeom prst="rect">
            <a:avLst/>
          </a:prstGeom>
        </p:spPr>
      </p:pic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70F944BD-317A-400D-8704-8DE14DC4C6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2529619"/>
              </p:ext>
            </p:extLst>
          </p:nvPr>
        </p:nvGraphicFramePr>
        <p:xfrm>
          <a:off x="5085080" y="2449576"/>
          <a:ext cx="708790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2604">
                  <a:extLst>
                    <a:ext uri="{9D8B030D-6E8A-4147-A177-3AD203B41FA5}">
                      <a16:colId xmlns:a16="http://schemas.microsoft.com/office/drawing/2014/main" val="2200141029"/>
                    </a:ext>
                  </a:extLst>
                </a:gridCol>
                <a:gridCol w="1094090">
                  <a:extLst>
                    <a:ext uri="{9D8B030D-6E8A-4147-A177-3AD203B41FA5}">
                      <a16:colId xmlns:a16="http://schemas.microsoft.com/office/drawing/2014/main" val="3292897199"/>
                    </a:ext>
                  </a:extLst>
                </a:gridCol>
                <a:gridCol w="2065710">
                  <a:extLst>
                    <a:ext uri="{9D8B030D-6E8A-4147-A177-3AD203B41FA5}">
                      <a16:colId xmlns:a16="http://schemas.microsoft.com/office/drawing/2014/main" val="3436817139"/>
                    </a:ext>
                  </a:extLst>
                </a:gridCol>
                <a:gridCol w="2095500">
                  <a:extLst>
                    <a:ext uri="{9D8B030D-6E8A-4147-A177-3AD203B41FA5}">
                      <a16:colId xmlns:a16="http://schemas.microsoft.com/office/drawing/2014/main" val="7648882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Workers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Threads per worker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Processing time (s)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1897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latin typeface="Calibri"/>
                        </a:rPr>
                        <a:t>Configuration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2090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0710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Configuration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830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5658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Configuration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196989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7260D8-8B09-4C3E-8D6B-F834D0766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E62A2D-3E8C-479E-AA7A-33C70C476B1D}"/>
              </a:ext>
            </a:extLst>
          </p:cNvPr>
          <p:cNvSpPr txBox="1"/>
          <p:nvPr/>
        </p:nvSpPr>
        <p:spPr>
          <a:xfrm>
            <a:off x="7302500" y="4064000"/>
            <a:ext cx="50165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i="1"/>
              <a:t>*Processing time is an order of magnitude because it depends also on factors unrelated to cluster configuration</a:t>
            </a:r>
            <a:endParaRPr lang="en-US" sz="1200" i="1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924029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32298-3929-497D-8E67-D71DABA76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00B0F0"/>
                </a:solidFill>
              </a:rPr>
              <a:t>Angular resolution</a:t>
            </a:r>
            <a:endParaRPr lang="en-GB">
              <a:solidFill>
                <a:srgbClr val="00B0F0"/>
              </a:solidFill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9F92A-A24B-405B-B4B9-41A376C0F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000" dirty="0">
                <a:cs typeface="Calibri"/>
              </a:rPr>
              <a:t>Looking at the histogram we can say that there is not a great difference between global and local data:</a:t>
            </a:r>
          </a:p>
          <a:p>
            <a:pPr marL="0" indent="0">
              <a:buNone/>
            </a:pPr>
            <a:r>
              <a:rPr lang="en-GB" sz="2000" dirty="0">
                <a:cs typeface="Calibri"/>
              </a:rPr>
              <a:t>    mean: -0.8 </a:t>
            </a:r>
            <a:r>
              <a:rPr lang="en-GB" sz="1400" dirty="0" err="1">
                <a:cs typeface="Calibri"/>
              </a:rPr>
              <a:t>mrad</a:t>
            </a:r>
            <a:r>
              <a:rPr lang="en-GB" sz="2000" dirty="0">
                <a:cs typeface="Calibri"/>
              </a:rPr>
              <a:t>, </a:t>
            </a:r>
            <a:r>
              <a:rPr lang="en-GB" sz="2000" dirty="0" err="1">
                <a:cs typeface="Calibri"/>
              </a:rPr>
              <a:t>stdev</a:t>
            </a:r>
            <a:r>
              <a:rPr lang="en-GB" sz="2000" dirty="0">
                <a:cs typeface="Calibri"/>
              </a:rPr>
              <a:t>: 60 </a:t>
            </a:r>
            <a:r>
              <a:rPr lang="en-GB" sz="1200" dirty="0" err="1">
                <a:ea typeface="+mn-lt"/>
                <a:cs typeface="+mn-lt"/>
              </a:rPr>
              <a:t>mrad</a:t>
            </a:r>
            <a:endParaRPr lang="it-IT" sz="1200">
              <a:ea typeface="+mn-lt"/>
              <a:cs typeface="+mn-lt"/>
            </a:endParaRPr>
          </a:p>
          <a:p>
            <a:endParaRPr lang="en-GB" sz="2000">
              <a:cs typeface="Calibri"/>
            </a:endParaRPr>
          </a:p>
          <a:p>
            <a:r>
              <a:rPr lang="en-GB" sz="2000" dirty="0">
                <a:cs typeface="Calibri"/>
              </a:rPr>
              <a:t>The efficiency is over 95%</a:t>
            </a:r>
          </a:p>
          <a:p>
            <a:endParaRPr lang="en-GB" sz="20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5">
            <a:extLst>
              <a:ext uri="{FF2B5EF4-FFF2-40B4-BE49-F238E27FC236}">
                <a16:creationId xmlns:a16="http://schemas.microsoft.com/office/drawing/2014/main" id="{B3D48657-4384-467D-94CC-F9615D9DA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5916" y="807593"/>
            <a:ext cx="5559223" cy="5239568"/>
          </a:xfrm>
          <a:prstGeom prst="rect">
            <a:avLst/>
          </a:prstGeom>
          <a:effectLst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A4CE59-1775-4A96-B705-9C4A813C2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30</a:t>
            </a:fld>
            <a:endParaRPr lang="en-US"/>
          </a:p>
        </p:txBody>
      </p:sp>
      <p:pic>
        <p:nvPicPr>
          <p:cNvPr id="8" name="Immagine 9">
            <a:extLst>
              <a:ext uri="{FF2B5EF4-FFF2-40B4-BE49-F238E27FC236}">
                <a16:creationId xmlns:a16="http://schemas.microsoft.com/office/drawing/2014/main" id="{952008D6-3D26-49BC-8213-460038B2E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1742" y="6032433"/>
            <a:ext cx="2181727" cy="267503"/>
          </a:xfrm>
          <a:prstGeom prst="rect">
            <a:avLst/>
          </a:prstGeom>
        </p:spPr>
      </p:pic>
      <p:pic>
        <p:nvPicPr>
          <p:cNvPr id="7" name="Immagine 9">
            <a:extLst>
              <a:ext uri="{FF2B5EF4-FFF2-40B4-BE49-F238E27FC236}">
                <a16:creationId xmlns:a16="http://schemas.microsoft.com/office/drawing/2014/main" id="{C7AD5F72-F3D9-4C95-8999-28358310C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5400000">
            <a:off x="5306428" y="3313697"/>
            <a:ext cx="646698" cy="23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772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D1BE3-B016-4F83-9733-A9D50EF28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829" y="95866"/>
            <a:ext cx="3772195" cy="1622321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00B0F0"/>
                </a:solidFill>
                <a:cs typeface="Calibri Light"/>
              </a:rPr>
              <a:t>Processing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4C376-63C0-4FB5-9333-5C8243015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931" y="457200"/>
            <a:ext cx="3937294" cy="16010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just">
              <a:buNone/>
            </a:pPr>
            <a:endParaRPr lang="en-GB" sz="2000"/>
          </a:p>
          <a:p>
            <a:pPr marL="0" indent="0" algn="just">
              <a:buNone/>
            </a:pPr>
            <a:endParaRPr lang="en-GB" sz="2000">
              <a:ea typeface="+mn-lt"/>
              <a:cs typeface="+mn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73BC7C-6764-481D-A806-C423128A2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31</a:t>
            </a:fld>
            <a:endParaRPr lang="en-US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32E46A4F-68A9-4A64-91EE-65A2B969F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8900" y="3342640"/>
            <a:ext cx="4572000" cy="2750820"/>
          </a:xfrm>
          <a:prstGeom prst="rect">
            <a:avLst/>
          </a:prstGeom>
        </p:spPr>
      </p:pic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8357240C-AE22-4BF0-ACF3-85C5E34F34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5660753"/>
              </p:ext>
            </p:extLst>
          </p:nvPr>
        </p:nvGraphicFramePr>
        <p:xfrm>
          <a:off x="6819900" y="1117600"/>
          <a:ext cx="3577499" cy="1864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750">
                  <a:extLst>
                    <a:ext uri="{9D8B030D-6E8A-4147-A177-3AD203B41FA5}">
                      <a16:colId xmlns:a16="http://schemas.microsoft.com/office/drawing/2014/main" val="2736823884"/>
                    </a:ext>
                  </a:extLst>
                </a:gridCol>
                <a:gridCol w="2148749">
                  <a:extLst>
                    <a:ext uri="{9D8B030D-6E8A-4147-A177-3AD203B41FA5}">
                      <a16:colId xmlns:a16="http://schemas.microsoft.com/office/drawing/2014/main" val="3588287225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Workers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Processing time [s]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6170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1534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7623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782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5850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6227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5782816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73A28E4-B166-4DC3-A9B8-74CEDF5A1E88}"/>
              </a:ext>
            </a:extLst>
          </p:cNvPr>
          <p:cNvSpPr txBox="1"/>
          <p:nvPr/>
        </p:nvSpPr>
        <p:spPr>
          <a:xfrm>
            <a:off x="762000" y="1384300"/>
            <a:ext cx="2743200" cy="26771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GB" dirty="0">
                <a:ea typeface="+mn-lt"/>
                <a:cs typeface="+mn-lt"/>
              </a:rPr>
              <a:t>As expected, more workers we have, the faster the algorithm it is, even though we can see from the plot an asymptotic behaviour, as expected from </a:t>
            </a:r>
            <a:r>
              <a:rPr lang="en-GB" dirty="0"/>
              <a:t>Amdahl's law:</a:t>
            </a:r>
            <a:endParaRPr lang="en-US" dirty="0">
              <a:ea typeface="+mn-lt"/>
              <a:cs typeface="+mn-lt"/>
            </a:endParaRPr>
          </a:p>
          <a:p>
            <a:pPr marL="742950" lvl="1" indent="-285750" algn="just">
              <a:lnSpc>
                <a:spcPct val="90000"/>
              </a:lnSpc>
              <a:spcBef>
                <a:spcPts val="500"/>
              </a:spcBef>
              <a:buFont typeface="Wingdings,Sans-Serif"/>
              <a:buChar char="§"/>
            </a:pPr>
            <a:endParaRPr lang="en-GB" dirty="0">
              <a:ea typeface="+mn-lt"/>
              <a:cs typeface="+mn-lt"/>
            </a:endParaRPr>
          </a:p>
          <a:p>
            <a:pPr algn="l"/>
            <a:endParaRPr lang="en-US" dirty="0"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276438-77C8-4019-B5C4-65C3E8B51940}"/>
              </a:ext>
            </a:extLst>
          </p:cNvPr>
          <p:cNvSpPr txBox="1"/>
          <p:nvPr/>
        </p:nvSpPr>
        <p:spPr>
          <a:xfrm>
            <a:off x="762000" y="4394200"/>
            <a:ext cx="39370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"</a:t>
            </a:r>
            <a:r>
              <a:rPr lang="en-US" i="1"/>
              <a:t>p"</a:t>
            </a:r>
            <a:r>
              <a:rPr lang="en-US"/>
              <a:t> is obtained by solving the system of equations:</a:t>
            </a:r>
            <a:endParaRPr lang="en-US">
              <a:cs typeface="Calibri"/>
            </a:endParaRPr>
          </a:p>
        </p:txBody>
      </p:sp>
      <p:pic>
        <p:nvPicPr>
          <p:cNvPr id="11" name="Picture 12">
            <a:extLst>
              <a:ext uri="{FF2B5EF4-FFF2-40B4-BE49-F238E27FC236}">
                <a16:creationId xmlns:a16="http://schemas.microsoft.com/office/drawing/2014/main" id="{22320BF6-CB5E-403C-A270-165988E2B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075" y="5237163"/>
            <a:ext cx="2063750" cy="147637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F271B026-89A3-43F1-AAAB-EFE8D1C17A79}"/>
                  </a:ext>
                </a:extLst>
              </p:cNvPr>
              <p:cNvSpPr txBox="1"/>
              <p:nvPr/>
            </p:nvSpPr>
            <p:spPr>
              <a:xfrm>
                <a:off x="1157009" y="3630961"/>
                <a:ext cx="2596416" cy="4230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den>
                    </m:f>
                    <m:r>
                      <a:rPr lang="it-IT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f>
                      <m:fPr>
                        <m:ctrlP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1−95%</m:t>
                        </m:r>
                      </m:den>
                    </m:f>
                    <m:r>
                      <a:rPr lang="it-IT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20</m:t>
                    </m:r>
                  </m:oMath>
                </a14:m>
                <a:r>
                  <a:rPr lang="en-GB" dirty="0"/>
                  <a:t>;</a:t>
                </a:r>
              </a:p>
            </p:txBody>
          </p:sp>
        </mc:Choice>
        <mc:Fallback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F271B026-89A3-43F1-AAAB-EFE8D1C17A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7009" y="3630961"/>
                <a:ext cx="2596416" cy="423065"/>
              </a:xfrm>
              <a:prstGeom prst="rect">
                <a:avLst/>
              </a:prstGeom>
              <a:blipFill>
                <a:blip r:embed="rId4"/>
                <a:stretch>
                  <a:fillRect l="-3286" t="-4348" r="-4460" b="-1449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248886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D1BE3-B016-4F83-9733-A9D50EF28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729" y="248266"/>
            <a:ext cx="3772195" cy="1622321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00B0F0"/>
                </a:solidFill>
                <a:cs typeface="Calibri Light"/>
              </a:rPr>
              <a:t>Processing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4C376-63C0-4FB5-9333-5C8243015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631" y="1790700"/>
            <a:ext cx="3937294" cy="3950519"/>
          </a:xfr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0" indent="0" algn="just">
              <a:buNone/>
            </a:pPr>
            <a:endParaRPr lang="en-GB" sz="2000"/>
          </a:p>
          <a:p>
            <a:pPr algn="just"/>
            <a:r>
              <a:rPr lang="en-GB" sz="2000">
                <a:cs typeface="Calibri" panose="020F0502020204030204"/>
              </a:rPr>
              <a:t>The time the algorithm needs to run is about 7 minutes. This result has been achieved using properly the "persist" function of </a:t>
            </a:r>
            <a:r>
              <a:rPr lang="en-GB" sz="2000" err="1">
                <a:cs typeface="Calibri" panose="020F0502020204030204"/>
              </a:rPr>
              <a:t>dask</a:t>
            </a:r>
            <a:r>
              <a:rPr lang="en-GB" sz="2000">
                <a:cs typeface="Calibri" panose="020F0502020204030204"/>
              </a:rPr>
              <a:t>. Without it would take up to 20 minutes. </a:t>
            </a:r>
          </a:p>
          <a:p>
            <a:pPr algn="just"/>
            <a:r>
              <a:rPr lang="en-GB" sz="2000">
                <a:cs typeface="Calibri" panose="020F0502020204030204"/>
              </a:rPr>
              <a:t>We think that this code is not optimized, because we can see that the various processes occupy lots of memory, several times the size of the dataset. </a:t>
            </a:r>
            <a:br>
              <a:rPr lang="en-GB" sz="2000">
                <a:cs typeface="Calibri" panose="020F0502020204030204"/>
              </a:rPr>
            </a:br>
            <a:br>
              <a:rPr lang="en-GB" sz="2000">
                <a:cs typeface="Calibri" panose="020F0502020204030204"/>
              </a:rPr>
            </a:br>
            <a:r>
              <a:rPr lang="en-GB" sz="2000">
                <a:cs typeface="Calibri" panose="020F0502020204030204"/>
              </a:rPr>
              <a:t>We were not able to address the main cause of this.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Chart&#10;&#10;Description automatically generated">
            <a:extLst>
              <a:ext uri="{FF2B5EF4-FFF2-40B4-BE49-F238E27FC236}">
                <a16:creationId xmlns:a16="http://schemas.microsoft.com/office/drawing/2014/main" id="{B487E86C-7234-4583-852A-8E323B4E0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6966" y="1794497"/>
            <a:ext cx="6578600" cy="355990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73BC7C-6764-481D-A806-C423128A2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6796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D1BE3-B016-4F83-9733-A9D50EF28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829" y="95866"/>
            <a:ext cx="3772195" cy="1622321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00B0F0"/>
                </a:solidFill>
                <a:cs typeface="Calibri Light"/>
              </a:rPr>
              <a:t>Data Filtering: first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4C376-63C0-4FB5-9333-5C8243015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931" y="457200"/>
            <a:ext cx="3937294" cy="16010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just">
              <a:buNone/>
            </a:pPr>
            <a:endParaRPr lang="en-GB" sz="2000"/>
          </a:p>
          <a:p>
            <a:pPr marL="0" indent="0" algn="just">
              <a:buNone/>
            </a:pPr>
            <a:endParaRPr lang="en-GB" sz="2000">
              <a:ea typeface="+mn-lt"/>
              <a:cs typeface="+mn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73BC7C-6764-481D-A806-C423128A2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33</a:t>
            </a:fld>
            <a:endParaRPr lang="en-US"/>
          </a:p>
        </p:txBody>
      </p:sp>
      <p:pic>
        <p:nvPicPr>
          <p:cNvPr id="4" name="Immagine 12" descr="Immagine che contiene testo&#10;&#10;Descrizione generata automaticamente">
            <a:extLst>
              <a:ext uri="{FF2B5EF4-FFF2-40B4-BE49-F238E27FC236}">
                <a16:creationId xmlns:a16="http://schemas.microsoft.com/office/drawing/2014/main" id="{0603F858-2339-447D-B629-48ABACE5C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2911" y="1718560"/>
            <a:ext cx="6124922" cy="3259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282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32298-3929-497D-8E67-D71DABA76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>
                <a:solidFill>
                  <a:srgbClr val="00B0F0"/>
                </a:solidFill>
              </a:rPr>
              <a:t>Retrive</a:t>
            </a:r>
            <a:r>
              <a:rPr lang="en-GB">
                <a:solidFill>
                  <a:srgbClr val="00B0F0"/>
                </a:solidFill>
              </a:rPr>
              <a:t> the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9F92A-A24B-405B-B4B9-41A376C0F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GB"/>
              <a:t>The dataset is composed of 81 files located inside a </a:t>
            </a:r>
            <a:r>
              <a:rPr lang="en-GB">
                <a:solidFill>
                  <a:srgbClr val="FFC000"/>
                </a:solidFill>
              </a:rPr>
              <a:t>S3 bucket </a:t>
            </a:r>
            <a:r>
              <a:rPr lang="en-GB"/>
              <a:t>in a </a:t>
            </a:r>
            <a:r>
              <a:rPr lang="en-GB" err="1"/>
              <a:t>CloudVeneto</a:t>
            </a:r>
            <a:r>
              <a:rPr lang="en-GB"/>
              <a:t> repository. To retrieve the files we used the following code:</a:t>
            </a:r>
          </a:p>
          <a:p>
            <a:endParaRPr lang="en-GB"/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D7BC7E30-2A18-48EC-8334-272A22697A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340" y="3120028"/>
            <a:ext cx="10573109" cy="2929343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DB2DF8-F535-40C0-8D21-E43D1AD31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738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D1BE3-B016-4F83-9733-A9D50EF28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00B0F0"/>
                </a:solidFill>
              </a:rPr>
              <a:t>Decoding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4C376-63C0-4FB5-9333-5C8243015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en-GB" sz="2000"/>
              <a:t>The dataset is structured in </a:t>
            </a:r>
            <a:r>
              <a:rPr lang="en-GB" sz="2000">
                <a:solidFill>
                  <a:srgbClr val="FFC000"/>
                </a:solidFill>
              </a:rPr>
              <a:t>strings of 64 bit </a:t>
            </a:r>
            <a:r>
              <a:rPr lang="en-GB" sz="2000"/>
              <a:t>encoded as in the image</a:t>
            </a:r>
          </a:p>
          <a:p>
            <a:endParaRPr lang="en-GB" sz="2000"/>
          </a:p>
          <a:p>
            <a:endParaRPr lang="en-GB" sz="20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1E1533F-ABCC-477E-AD6E-3BA7F7314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7367" y="746640"/>
            <a:ext cx="6477000" cy="38632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776C8262-9BE5-4341-A46C-58994841C5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6600" y="1870844"/>
            <a:ext cx="5524500" cy="3319511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9644B4-E43D-4901-91EA-FE5BD27F8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16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4E4288A-DFC8-40A2-90E5-70E851A9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BADE42-4D2E-4399-A3B2-FB645093E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6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56BDDCC-1F3B-43ED-8B38-7826F15C09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165100"/>
            <a:ext cx="8953794" cy="229951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GB" sz="2000"/>
          </a:p>
          <a:p>
            <a:pPr marL="0" indent="0">
              <a:buNone/>
            </a:pPr>
            <a:endParaRPr lang="en-GB" sz="2000"/>
          </a:p>
          <a:p>
            <a:pPr marL="0" indent="0">
              <a:buNone/>
            </a:pPr>
            <a:endParaRPr lang="en-GB" sz="2000"/>
          </a:p>
          <a:p>
            <a:pPr marL="0" indent="0">
              <a:buNone/>
            </a:pPr>
            <a:endParaRPr lang="en-GB" sz="2000"/>
          </a:p>
          <a:p>
            <a:r>
              <a:rPr lang="en-GB" sz="2000"/>
              <a:t>We have used the code below solution to translate the dataset into a </a:t>
            </a:r>
            <a:r>
              <a:rPr lang="en-GB" sz="2000" err="1">
                <a:solidFill>
                  <a:srgbClr val="FFC000"/>
                </a:solidFill>
              </a:rPr>
              <a:t>dataframe</a:t>
            </a:r>
            <a:endParaRPr lang="en-GB" sz="2000">
              <a:solidFill>
                <a:srgbClr val="FFC000"/>
              </a:solidFill>
              <a:cs typeface="Calibri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309215C-F815-44C7-8519-4DE1E637F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311766"/>
            <a:ext cx="3505495" cy="1622321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00B0F0"/>
                </a:solidFill>
              </a:rPr>
              <a:t>Decoding data</a:t>
            </a:r>
          </a:p>
        </p:txBody>
      </p:sp>
      <p:pic>
        <p:nvPicPr>
          <p:cNvPr id="24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2F16A423-33FE-483A-BBC8-258FA80DD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467" y="2778848"/>
            <a:ext cx="11153011" cy="2104916"/>
          </a:xfrm>
          <a:prstGeom prst="rect">
            <a:avLst/>
          </a:prstGeom>
        </p:spPr>
      </p:pic>
      <p:pic>
        <p:nvPicPr>
          <p:cNvPr id="28" name="Picture 28">
            <a:extLst>
              <a:ext uri="{FF2B5EF4-FFF2-40B4-BE49-F238E27FC236}">
                <a16:creationId xmlns:a16="http://schemas.microsoft.com/office/drawing/2014/main" id="{E1BA212D-A91C-4983-B17F-7E539CC9E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3100" y="2182339"/>
            <a:ext cx="8864600" cy="347022"/>
          </a:xfrm>
          <a:prstGeom prst="rect">
            <a:avLst/>
          </a:prstGeom>
        </p:spPr>
      </p:pic>
      <p:pic>
        <p:nvPicPr>
          <p:cNvPr id="30" name="Picture 6" descr="A picture containing chart&#10;&#10;Description automatically generated">
            <a:extLst>
              <a:ext uri="{FF2B5EF4-FFF2-40B4-BE49-F238E27FC236}">
                <a16:creationId xmlns:a16="http://schemas.microsoft.com/office/drawing/2014/main" id="{B80CEB10-18B7-447A-A242-01FBF9EB3F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5230099"/>
            <a:ext cx="11087100" cy="931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872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D1BE3-B016-4F83-9733-A9D50EF28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6" cy="1616759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00B0F0"/>
                </a:solidFill>
                <a:ea typeface="+mj-lt"/>
                <a:cs typeface="+mj-lt"/>
              </a:rPr>
              <a:t>Preliminary Operations</a:t>
            </a:r>
            <a:endParaRPr lang="en-GB">
              <a:ea typeface="+mj-lt"/>
              <a:cs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sellaDiTesto 3">
            <a:extLst>
              <a:ext uri="{FF2B5EF4-FFF2-40B4-BE49-F238E27FC236}">
                <a16:creationId xmlns:a16="http://schemas.microsoft.com/office/drawing/2014/main" id="{6ED5B7A2-08EE-4B06-9415-B103265C1924}"/>
              </a:ext>
            </a:extLst>
          </p:cNvPr>
          <p:cNvSpPr txBox="1"/>
          <p:nvPr/>
        </p:nvSpPr>
        <p:spPr>
          <a:xfrm>
            <a:off x="649508" y="2240252"/>
            <a:ext cx="3505199" cy="1477328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/>
              <a:buChar char="§"/>
            </a:pPr>
            <a:r>
              <a:rPr lang="it-IT">
                <a:cs typeface="Calibri"/>
              </a:rPr>
              <a:t>Removal of ancillary data</a:t>
            </a:r>
          </a:p>
          <a:p>
            <a:pPr marL="285750" indent="-285750">
              <a:buFont typeface="Wingdings"/>
              <a:buChar char="§"/>
            </a:pPr>
            <a:r>
              <a:rPr lang="it-IT">
                <a:cs typeface="Calibri"/>
              </a:rPr>
              <a:t>Removal of unused data:</a:t>
            </a:r>
          </a:p>
          <a:p>
            <a:pPr marL="742950" lvl="1" indent="-285750">
              <a:buFont typeface="Wingdings"/>
              <a:buChar char="§"/>
            </a:pPr>
            <a:r>
              <a:rPr lang="it-IT">
                <a:cs typeface="Calibri"/>
              </a:rPr>
              <a:t>Signals with FPGA&gt;1</a:t>
            </a:r>
          </a:p>
          <a:p>
            <a:pPr marL="742950" lvl="1" indent="-285750">
              <a:buFont typeface="Wingdings"/>
              <a:buChar char="§"/>
            </a:pPr>
            <a:r>
              <a:rPr lang="it-IT">
                <a:cs typeface="Calibri"/>
              </a:rPr>
              <a:t>Signals with CHAN&gt;128</a:t>
            </a:r>
          </a:p>
          <a:p>
            <a:pPr marL="285750" indent="-285750">
              <a:buFont typeface="Wingdings"/>
              <a:buChar char="§"/>
            </a:pPr>
            <a:r>
              <a:rPr lang="it-IT" u="sng">
                <a:cs typeface="Calibri"/>
              </a:rPr>
              <a:t>Absolute time computation</a:t>
            </a:r>
          </a:p>
        </p:txBody>
      </p:sp>
      <p:sp>
        <p:nvSpPr>
          <p:cNvPr id="9" name="Freccia in giù 8">
            <a:extLst>
              <a:ext uri="{FF2B5EF4-FFF2-40B4-BE49-F238E27FC236}">
                <a16:creationId xmlns:a16="http://schemas.microsoft.com/office/drawing/2014/main" id="{2D40C2F2-7D2C-430C-BE7F-18586DF8C993}"/>
              </a:ext>
            </a:extLst>
          </p:cNvPr>
          <p:cNvSpPr/>
          <p:nvPr/>
        </p:nvSpPr>
        <p:spPr>
          <a:xfrm>
            <a:off x="2176129" y="3711876"/>
            <a:ext cx="94554" cy="24473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/>
          </a:p>
        </p:txBody>
      </p:sp>
      <p:pic>
        <p:nvPicPr>
          <p:cNvPr id="16" name="Immagine 16">
            <a:extLst>
              <a:ext uri="{FF2B5EF4-FFF2-40B4-BE49-F238E27FC236}">
                <a16:creationId xmlns:a16="http://schemas.microsoft.com/office/drawing/2014/main" id="{86EE3480-DD51-4109-BEFF-AD8375ADA6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655" y="3996318"/>
            <a:ext cx="2743200" cy="511728"/>
          </a:xfrm>
          <a:prstGeom prst="rect">
            <a:avLst/>
          </a:prstGeom>
        </p:spPr>
      </p:pic>
      <p:sp>
        <p:nvSpPr>
          <p:cNvPr id="17" name="CasellaDiTesto 1">
            <a:extLst>
              <a:ext uri="{FF2B5EF4-FFF2-40B4-BE49-F238E27FC236}">
                <a16:creationId xmlns:a16="http://schemas.microsoft.com/office/drawing/2014/main" id="{94E5ABAC-1D9A-4EFF-9B40-DBF80F353BF8}"/>
              </a:ext>
            </a:extLst>
          </p:cNvPr>
          <p:cNvSpPr txBox="1"/>
          <p:nvPr/>
        </p:nvSpPr>
        <p:spPr>
          <a:xfrm>
            <a:off x="650203" y="4543633"/>
            <a:ext cx="3505199" cy="92333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/>
              <a:buChar char="§"/>
            </a:pPr>
            <a:r>
              <a:rPr lang="it-IT">
                <a:cs typeface="Calibri"/>
              </a:rPr>
              <a:t>Add new columns:</a:t>
            </a:r>
          </a:p>
          <a:p>
            <a:pPr marL="742950" lvl="1" indent="-285750">
              <a:buFont typeface="Wingdings"/>
              <a:buChar char="§"/>
            </a:pPr>
            <a:r>
              <a:rPr lang="it-IT">
                <a:cs typeface="Calibri"/>
              </a:rPr>
              <a:t>VALUE</a:t>
            </a:r>
          </a:p>
          <a:p>
            <a:pPr marL="742950" lvl="1" indent="-285750">
              <a:buFont typeface="Wingdings"/>
              <a:buChar char="§"/>
            </a:pPr>
            <a:r>
              <a:rPr lang="it-IT">
                <a:cs typeface="Calibri"/>
              </a:rPr>
              <a:t>CHAMBER</a:t>
            </a:r>
          </a:p>
        </p:txBody>
      </p:sp>
      <p:sp>
        <p:nvSpPr>
          <p:cNvPr id="18" name="CasellaDiTesto 1">
            <a:extLst>
              <a:ext uri="{FF2B5EF4-FFF2-40B4-BE49-F238E27FC236}">
                <a16:creationId xmlns:a16="http://schemas.microsoft.com/office/drawing/2014/main" id="{0437F59B-2AD9-4BA0-AC1D-07DE6BB178C5}"/>
              </a:ext>
            </a:extLst>
          </p:cNvPr>
          <p:cNvSpPr txBox="1"/>
          <p:nvPr/>
        </p:nvSpPr>
        <p:spPr>
          <a:xfrm>
            <a:off x="646727" y="5418960"/>
            <a:ext cx="3510762" cy="646331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/>
              <a:buChar char="§"/>
            </a:pPr>
            <a:r>
              <a:rPr lang="it-IT">
                <a:cs typeface="Calibri"/>
              </a:rPr>
              <a:t>Drop the columns we are not interested in</a:t>
            </a:r>
          </a:p>
        </p:txBody>
      </p:sp>
      <p:pic>
        <p:nvPicPr>
          <p:cNvPr id="19" name="Immagine 19" descr="Immagine che contiene testo&#10;&#10;Descrizione generata automaticamente">
            <a:extLst>
              <a:ext uri="{FF2B5EF4-FFF2-40B4-BE49-F238E27FC236}">
                <a16:creationId xmlns:a16="http://schemas.microsoft.com/office/drawing/2014/main" id="{01BF9505-2E6D-4D8D-A6F8-9E2997681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4867" y="723412"/>
            <a:ext cx="6586572" cy="1028284"/>
          </a:xfrm>
          <a:prstGeom prst="rect">
            <a:avLst/>
          </a:prstGeom>
        </p:spPr>
      </p:pic>
      <p:pic>
        <p:nvPicPr>
          <p:cNvPr id="20" name="Immagine 20" descr="Immagine che contiene testo&#10;&#10;Descrizione generata automaticamente">
            <a:extLst>
              <a:ext uri="{FF2B5EF4-FFF2-40B4-BE49-F238E27FC236}">
                <a16:creationId xmlns:a16="http://schemas.microsoft.com/office/drawing/2014/main" id="{099D3CB1-6485-4B8E-BDA1-3A0E0A6AA2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5991" y="1857022"/>
            <a:ext cx="6569887" cy="70221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C4008F-B794-45CB-A00B-7B6845406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7</a:t>
            </a:fld>
            <a:endParaRPr lang="en-US"/>
          </a:p>
        </p:txBody>
      </p:sp>
      <p:pic>
        <p:nvPicPr>
          <p:cNvPr id="4" name="Immagine 4" descr="Immagine che contiene tavolo&#10;&#10;Descrizione generata automaticamente">
            <a:extLst>
              <a:ext uri="{FF2B5EF4-FFF2-40B4-BE49-F238E27FC236}">
                <a16:creationId xmlns:a16="http://schemas.microsoft.com/office/drawing/2014/main" id="{2615469F-7F1A-4D93-B07C-0B53472153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5101" y="2882223"/>
            <a:ext cx="6186105" cy="281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259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32298-3929-497D-8E67-D71DABA76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B0F0"/>
                </a:solidFill>
                <a:cs typeface="Calibri Light"/>
              </a:rPr>
              <a:t>First stage filtering: group by ORBIT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9F92A-A24B-405B-B4B9-41A376C0FD1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GB">
              <a:cs typeface="Calibri"/>
            </a:endParaRPr>
          </a:p>
          <a:p>
            <a:endParaRPr lang="en-GB"/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A3F0122-7710-4523-9985-160481582B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315089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lnSpc>
                <a:spcPct val="100000"/>
              </a:lnSpc>
              <a:buFont typeface="Wingdings" panose="020B0604020202020204" pitchFamily="34" charset="0"/>
              <a:buChar char="§"/>
            </a:pPr>
            <a:r>
              <a:rPr lang="it-IT">
                <a:cs typeface="Calibri" panose="020F0502020204030204"/>
              </a:rPr>
              <a:t>Filter with </a:t>
            </a:r>
            <a:r>
              <a:rPr lang="it-IT" err="1">
                <a:cs typeface="Calibri" panose="020F0502020204030204"/>
              </a:rPr>
              <a:t>respect</a:t>
            </a:r>
            <a:r>
              <a:rPr lang="it-IT">
                <a:cs typeface="Calibri" panose="020F0502020204030204"/>
              </a:rPr>
              <a:t> to the </a:t>
            </a:r>
            <a:r>
              <a:rPr lang="it-IT" err="1">
                <a:cs typeface="Calibri" panose="020F0502020204030204"/>
              </a:rPr>
              <a:t>number</a:t>
            </a:r>
            <a:r>
              <a:rPr lang="it-IT">
                <a:cs typeface="Calibri" panose="020F0502020204030204"/>
              </a:rPr>
              <a:t> of hits </a:t>
            </a:r>
            <a:r>
              <a:rPr lang="it-IT" err="1">
                <a:cs typeface="Calibri" panose="020F0502020204030204"/>
              </a:rPr>
              <a:t>whitin</a:t>
            </a:r>
            <a:r>
              <a:rPr lang="it-IT">
                <a:cs typeface="Calibri" panose="020F0502020204030204"/>
              </a:rPr>
              <a:t> an </a:t>
            </a:r>
            <a:r>
              <a:rPr lang="it-IT" err="1">
                <a:cs typeface="Calibri" panose="020F0502020204030204"/>
              </a:rPr>
              <a:t>orbit</a:t>
            </a:r>
            <a:r>
              <a:rPr lang="it-IT">
                <a:cs typeface="Calibri" panose="020F0502020204030204"/>
              </a:rPr>
              <a:t>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>
                <a:cs typeface="Calibri" panose="020F0502020204030204"/>
              </a:rPr>
              <a:t>      </a:t>
            </a:r>
            <a:r>
              <a:rPr lang="it-IT" err="1">
                <a:cs typeface="Calibri" panose="020F0502020204030204"/>
              </a:rPr>
              <a:t>n_hits</a:t>
            </a:r>
            <a:r>
              <a:rPr lang="it-IT">
                <a:cs typeface="Calibri" panose="020F0502020204030204"/>
              </a:rPr>
              <a:t> &gt; 2 </a:t>
            </a:r>
            <a:r>
              <a:rPr lang="it-IT">
                <a:solidFill>
                  <a:srgbClr val="00B050"/>
                </a:solidFill>
                <a:cs typeface="Calibri" panose="020F0502020204030204"/>
              </a:rPr>
              <a:t>and</a:t>
            </a:r>
            <a:r>
              <a:rPr lang="it-IT">
                <a:cs typeface="Calibri" panose="020F0502020204030204"/>
              </a:rPr>
              <a:t>  </a:t>
            </a:r>
            <a:r>
              <a:rPr lang="it-IT" err="1">
                <a:cs typeface="Calibri" panose="020F0502020204030204"/>
              </a:rPr>
              <a:t>n_hits</a:t>
            </a:r>
            <a:r>
              <a:rPr lang="it-IT">
                <a:cs typeface="Calibri" panose="020F0502020204030204"/>
              </a:rPr>
              <a:t> &lt; 18 </a:t>
            </a:r>
          </a:p>
          <a:p>
            <a:pPr marL="0" indent="0">
              <a:buNone/>
            </a:pPr>
            <a:r>
              <a:rPr lang="it-IT">
                <a:cs typeface="Calibri" panose="020F0502020204030204"/>
              </a:rPr>
              <a:t>      to </a:t>
            </a:r>
            <a:r>
              <a:rPr lang="it-IT" err="1">
                <a:cs typeface="Calibri" panose="020F0502020204030204"/>
              </a:rPr>
              <a:t>avoid</a:t>
            </a:r>
            <a:r>
              <a:rPr lang="it-IT">
                <a:cs typeface="Calibri" panose="020F0502020204030204"/>
              </a:rPr>
              <a:t> multiple </a:t>
            </a:r>
            <a:r>
              <a:rPr lang="it-IT" err="1">
                <a:cs typeface="Calibri" panose="020F0502020204030204"/>
              </a:rPr>
              <a:t>muons</a:t>
            </a:r>
            <a:r>
              <a:rPr lang="it-IT">
                <a:cs typeface="Calibri" panose="020F0502020204030204"/>
              </a:rPr>
              <a:t> events.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01F8DC6-E92A-4285-A3B6-E2E791C81F30}"/>
              </a:ext>
            </a:extLst>
          </p:cNvPr>
          <p:cNvSpPr txBox="1"/>
          <p:nvPr/>
        </p:nvSpPr>
        <p:spPr>
          <a:xfrm>
            <a:off x="788761" y="1826532"/>
            <a:ext cx="5073326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§"/>
            </a:pPr>
            <a:r>
              <a:rPr lang="it-IT" sz="2800">
                <a:cs typeface="Calibri"/>
              </a:rPr>
              <a:t>Drop the </a:t>
            </a:r>
            <a:r>
              <a:rPr lang="it-IT" sz="2800" err="1">
                <a:cs typeface="Calibri"/>
              </a:rPr>
              <a:t>orbits</a:t>
            </a:r>
            <a:r>
              <a:rPr lang="it-IT" sz="2800">
                <a:cs typeface="Calibri"/>
              </a:rPr>
              <a:t> with more </a:t>
            </a:r>
            <a:r>
              <a:rPr lang="it-IT" sz="2800" err="1">
                <a:cs typeface="Calibri"/>
              </a:rPr>
              <a:t>than</a:t>
            </a:r>
            <a:r>
              <a:rPr lang="it-IT" sz="2800">
                <a:cs typeface="Calibri"/>
              </a:rPr>
              <a:t> 1 </a:t>
            </a:r>
            <a:r>
              <a:rPr lang="it-IT" sz="2800" err="1">
                <a:cs typeface="Calibri"/>
              </a:rPr>
              <a:t>scintillator</a:t>
            </a:r>
            <a:r>
              <a:rPr lang="it-IT" sz="2800">
                <a:cs typeface="Calibri"/>
              </a:rPr>
              <a:t> </a:t>
            </a:r>
            <a:r>
              <a:rPr lang="it-IT" sz="2800" err="1">
                <a:cs typeface="Calibri"/>
              </a:rPr>
              <a:t>signal</a:t>
            </a:r>
            <a:r>
              <a:rPr lang="it-IT" sz="2800">
                <a:cs typeface="Calibri"/>
              </a:rPr>
              <a:t>:</a:t>
            </a:r>
          </a:p>
        </p:txBody>
      </p:sp>
      <p:pic>
        <p:nvPicPr>
          <p:cNvPr id="10" name="Immagine 10">
            <a:extLst>
              <a:ext uri="{FF2B5EF4-FFF2-40B4-BE49-F238E27FC236}">
                <a16:creationId xmlns:a16="http://schemas.microsoft.com/office/drawing/2014/main" id="{2BD2EC6D-1008-4AAF-B6D6-4941ACF9D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1831" y="4058621"/>
            <a:ext cx="5184936" cy="125480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AE0078F-59C8-4AD9-91D3-990D906DD282}"/>
              </a:ext>
            </a:extLst>
          </p:cNvPr>
          <p:cNvSpPr txBox="1"/>
          <p:nvPr/>
        </p:nvSpPr>
        <p:spPr>
          <a:xfrm>
            <a:off x="9048194" y="5605289"/>
            <a:ext cx="289893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>
                <a:solidFill>
                  <a:srgbClr val="C00000"/>
                </a:solidFill>
                <a:cs typeface="Calibri"/>
              </a:rPr>
              <a:t>Too </a:t>
            </a:r>
            <a:r>
              <a:rPr lang="it-IT" err="1">
                <a:solidFill>
                  <a:srgbClr val="C00000"/>
                </a:solidFill>
                <a:cs typeface="Calibri"/>
              </a:rPr>
              <a:t>much</a:t>
            </a:r>
            <a:r>
              <a:rPr lang="it-IT">
                <a:solidFill>
                  <a:srgbClr val="C00000"/>
                </a:solidFill>
                <a:cs typeface="Calibri"/>
              </a:rPr>
              <a:t> </a:t>
            </a:r>
            <a:r>
              <a:rPr lang="it-IT" err="1">
                <a:solidFill>
                  <a:srgbClr val="C00000"/>
                </a:solidFill>
                <a:cs typeface="Calibri"/>
              </a:rPr>
              <a:t>sloping</a:t>
            </a:r>
            <a:r>
              <a:rPr lang="it-IT">
                <a:solidFill>
                  <a:srgbClr val="C00000"/>
                </a:solidFill>
                <a:cs typeface="Calibri"/>
              </a:rPr>
              <a:t>: </a:t>
            </a:r>
            <a:r>
              <a:rPr lang="it-IT" err="1">
                <a:solidFill>
                  <a:srgbClr val="C00000"/>
                </a:solidFill>
                <a:cs typeface="Calibri"/>
              </a:rPr>
              <a:t>discarded</a:t>
            </a:r>
            <a:endParaRPr lang="it-IT">
              <a:solidFill>
                <a:srgbClr val="C00000"/>
              </a:solidFill>
              <a:cs typeface="Calibri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F9FA431-D2F0-401B-915D-DB475F04CEB2}"/>
              </a:ext>
            </a:extLst>
          </p:cNvPr>
          <p:cNvSpPr txBox="1"/>
          <p:nvPr/>
        </p:nvSpPr>
        <p:spPr>
          <a:xfrm>
            <a:off x="6677025" y="538663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err="1">
                <a:solidFill>
                  <a:schemeClr val="accent1">
                    <a:lumMod val="50000"/>
                  </a:schemeClr>
                </a:solidFill>
                <a:cs typeface="Calibri"/>
              </a:rPr>
              <a:t>Accepted</a:t>
            </a:r>
            <a:r>
              <a:rPr lang="it-IT">
                <a:solidFill>
                  <a:schemeClr val="accent1">
                    <a:lumMod val="50000"/>
                  </a:schemeClr>
                </a:solidFill>
                <a:cs typeface="Calibri"/>
              </a:rPr>
              <a:t> </a:t>
            </a:r>
            <a:r>
              <a:rPr lang="it-IT" err="1">
                <a:solidFill>
                  <a:schemeClr val="accent1">
                    <a:lumMod val="50000"/>
                  </a:schemeClr>
                </a:solidFill>
                <a:cs typeface="Calibri"/>
              </a:rPr>
              <a:t>muon</a:t>
            </a:r>
            <a:r>
              <a:rPr lang="it-IT">
                <a:solidFill>
                  <a:schemeClr val="accent1">
                    <a:lumMod val="50000"/>
                  </a:schemeClr>
                </a:solidFill>
                <a:cs typeface="Calibri"/>
              </a:rPr>
              <a:t> event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F66E9FE-383B-43A5-88A5-FD31E0FD65B1}"/>
              </a:ext>
            </a:extLst>
          </p:cNvPr>
          <p:cNvSpPr txBox="1"/>
          <p:nvPr/>
        </p:nvSpPr>
        <p:spPr>
          <a:xfrm>
            <a:off x="1081957" y="4124395"/>
            <a:ext cx="4778908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800">
                <a:cs typeface="Calibri"/>
              </a:rPr>
              <a:t>In order to </a:t>
            </a:r>
            <a:r>
              <a:rPr lang="it-IT" sz="2800" err="1">
                <a:cs typeface="Calibri"/>
              </a:rPr>
              <a:t>univocally</a:t>
            </a:r>
            <a:r>
              <a:rPr lang="it-IT" sz="2800">
                <a:cs typeface="Calibri"/>
              </a:rPr>
              <a:t> </a:t>
            </a:r>
            <a:r>
              <a:rPr lang="it-IT" sz="2800" err="1">
                <a:cs typeface="Calibri"/>
              </a:rPr>
              <a:t>determine</a:t>
            </a:r>
            <a:r>
              <a:rPr lang="it-IT" sz="2800">
                <a:cs typeface="Calibri"/>
              </a:rPr>
              <a:t> the </a:t>
            </a:r>
            <a:r>
              <a:rPr lang="it-IT" sz="2800" err="1">
                <a:cs typeface="Calibri"/>
              </a:rPr>
              <a:t>drift</a:t>
            </a:r>
            <a:r>
              <a:rPr lang="it-IT" sz="2800">
                <a:cs typeface="Calibri"/>
              </a:rPr>
              <a:t> time a </a:t>
            </a:r>
            <a:r>
              <a:rPr lang="it-IT" sz="2800" err="1">
                <a:cs typeface="Calibri"/>
              </a:rPr>
              <a:t>univocally</a:t>
            </a:r>
            <a:r>
              <a:rPr lang="it-IT" sz="2800">
                <a:cs typeface="Calibri"/>
              </a:rPr>
              <a:t> </a:t>
            </a:r>
            <a:r>
              <a:rPr lang="it-IT" sz="2800" err="1">
                <a:cs typeface="Calibri"/>
              </a:rPr>
              <a:t>determined</a:t>
            </a:r>
            <a:r>
              <a:rPr lang="it-IT" sz="2800">
                <a:cs typeface="Calibri"/>
              </a:rPr>
              <a:t> t</a:t>
            </a:r>
            <a:r>
              <a:rPr lang="it-IT" sz="1200" b="1">
                <a:cs typeface="Calibri"/>
              </a:rPr>
              <a:t>0</a:t>
            </a:r>
            <a:r>
              <a:rPr lang="it-IT" sz="2800">
                <a:cs typeface="Calibri"/>
              </a:rPr>
              <a:t> </a:t>
            </a:r>
            <a:r>
              <a:rPr lang="it-IT" sz="2800" err="1">
                <a:cs typeface="Calibri"/>
              </a:rPr>
              <a:t>is</a:t>
            </a:r>
            <a:r>
              <a:rPr lang="it-IT" sz="2800">
                <a:cs typeface="Calibri"/>
              </a:rPr>
              <a:t> </a:t>
            </a:r>
            <a:r>
              <a:rPr lang="it-IT" sz="2800" err="1">
                <a:cs typeface="Calibri"/>
              </a:rPr>
              <a:t>needed</a:t>
            </a:r>
            <a:endParaRPr lang="it-IT" sz="2800" b="1" err="1">
              <a:cs typeface="Calibri"/>
            </a:endParaRP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9E2F6F49-AC94-41DD-BFE5-C8A2284A3E6D}"/>
              </a:ext>
            </a:extLst>
          </p:cNvPr>
          <p:cNvSpPr/>
          <p:nvPr/>
        </p:nvSpPr>
        <p:spPr>
          <a:xfrm>
            <a:off x="6667777" y="2849434"/>
            <a:ext cx="3971299" cy="511708"/>
          </a:xfrm>
          <a:prstGeom prst="round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8" name="Immagine 18">
            <a:extLst>
              <a:ext uri="{FF2B5EF4-FFF2-40B4-BE49-F238E27FC236}">
                <a16:creationId xmlns:a16="http://schemas.microsoft.com/office/drawing/2014/main" id="{BEA472DB-239C-427D-B940-9C63DBF65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261" y="3084596"/>
            <a:ext cx="4623170" cy="68880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2AA0D2-EDE4-4A1F-A5FD-E4558C514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dirty="0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616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4FF54D85-1C96-4165-9FDF-4082BA7044B6}"/>
              </a:ext>
            </a:extLst>
          </p:cNvPr>
          <p:cNvSpPr/>
          <p:nvPr/>
        </p:nvSpPr>
        <p:spPr>
          <a:xfrm>
            <a:off x="510595" y="1414427"/>
            <a:ext cx="11257575" cy="515045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FE679109-FF3F-4777-93A0-0E0C8A119B33}"/>
              </a:ext>
            </a:extLst>
          </p:cNvPr>
          <p:cNvSpPr/>
          <p:nvPr/>
        </p:nvSpPr>
        <p:spPr>
          <a:xfrm>
            <a:off x="786959" y="1707478"/>
            <a:ext cx="10656875" cy="45719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C32298-3929-497D-8E67-D71DABA76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00B0F0"/>
                </a:solidFill>
                <a:cs typeface="Calibri Light"/>
              </a:rPr>
              <a:t>First stage filtering: group by ORBIT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9F92A-A24B-405B-B4B9-41A376C0FD1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GB">
              <a:cs typeface="Calibri"/>
            </a:endParaRPr>
          </a:p>
          <a:p>
            <a:endParaRPr lang="en-GB"/>
          </a:p>
        </p:txBody>
      </p:sp>
      <p:pic>
        <p:nvPicPr>
          <p:cNvPr id="7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F0F11AED-4892-4AD8-BE5E-50794F462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531" y="1893616"/>
            <a:ext cx="10557871" cy="2581307"/>
          </a:xfrm>
          <a:prstGeom prst="rect">
            <a:avLst/>
          </a:prstGeom>
        </p:spPr>
      </p:pic>
      <p:pic>
        <p:nvPicPr>
          <p:cNvPr id="14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4FE65BC8-B161-4724-AA59-F9A6409F8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532" y="4532833"/>
            <a:ext cx="10502251" cy="940451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1E05EEC9-2F91-462A-BEBE-F84C497BD042}"/>
              </a:ext>
            </a:extLst>
          </p:cNvPr>
          <p:cNvSpPr/>
          <p:nvPr/>
        </p:nvSpPr>
        <p:spPr>
          <a:xfrm>
            <a:off x="10177426" y="2187551"/>
            <a:ext cx="33373" cy="161299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3619D879-6B88-4AFA-BEB3-A4183018EE68}"/>
              </a:ext>
            </a:extLst>
          </p:cNvPr>
          <p:cNvSpPr/>
          <p:nvPr/>
        </p:nvSpPr>
        <p:spPr>
          <a:xfrm>
            <a:off x="10086696" y="2185812"/>
            <a:ext cx="122365" cy="3337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C69F2D81-C0F6-4D5B-B0EC-FC817F74AA9F}"/>
              </a:ext>
            </a:extLst>
          </p:cNvPr>
          <p:cNvSpPr/>
          <p:nvPr/>
        </p:nvSpPr>
        <p:spPr>
          <a:xfrm>
            <a:off x="10086696" y="3798805"/>
            <a:ext cx="122365" cy="3337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F7AD88E-D345-4921-93CD-0D74DE473414}"/>
              </a:ext>
            </a:extLst>
          </p:cNvPr>
          <p:cNvSpPr txBox="1"/>
          <p:nvPr/>
        </p:nvSpPr>
        <p:spPr>
          <a:xfrm rot="16200000">
            <a:off x="10034761" y="2837476"/>
            <a:ext cx="8076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>
                <a:solidFill>
                  <a:srgbClr val="00B050"/>
                </a:solidFill>
                <a:cs typeface="Calibri"/>
              </a:rPr>
              <a:t>Filters</a:t>
            </a:r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618029C6-E03B-43E0-973E-5FB2279D1098}"/>
              </a:ext>
            </a:extLst>
          </p:cNvPr>
          <p:cNvSpPr/>
          <p:nvPr/>
        </p:nvSpPr>
        <p:spPr>
          <a:xfrm>
            <a:off x="7062682" y="3739361"/>
            <a:ext cx="33373" cy="66744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623B2ECC-D123-4407-A5A9-7DE7B46BFAC5}"/>
              </a:ext>
            </a:extLst>
          </p:cNvPr>
          <p:cNvSpPr/>
          <p:nvPr/>
        </p:nvSpPr>
        <p:spPr>
          <a:xfrm>
            <a:off x="6971951" y="4371695"/>
            <a:ext cx="122365" cy="333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2097CE6D-4E07-4ABD-AD1B-38A7FFB540C1}"/>
              </a:ext>
            </a:extLst>
          </p:cNvPr>
          <p:cNvSpPr/>
          <p:nvPr/>
        </p:nvSpPr>
        <p:spPr>
          <a:xfrm>
            <a:off x="6955265" y="3737622"/>
            <a:ext cx="122365" cy="333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9BB014BA-F546-4172-B3D0-1EF2B7205124}"/>
              </a:ext>
            </a:extLst>
          </p:cNvPr>
          <p:cNvSpPr txBox="1"/>
          <p:nvPr/>
        </p:nvSpPr>
        <p:spPr>
          <a:xfrm>
            <a:off x="7077145" y="3884531"/>
            <a:ext cx="430057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err="1">
                <a:solidFill>
                  <a:srgbClr val="C00000"/>
                </a:solidFill>
                <a:cs typeface="Calibri"/>
              </a:rPr>
              <a:t>Drift</a:t>
            </a:r>
            <a:r>
              <a:rPr lang="it-IT">
                <a:solidFill>
                  <a:srgbClr val="C00000"/>
                </a:solidFill>
                <a:cs typeface="Calibri"/>
              </a:rPr>
              <a:t> time </a:t>
            </a:r>
            <a:r>
              <a:rPr lang="it-IT" err="1">
                <a:solidFill>
                  <a:srgbClr val="C00000"/>
                </a:solidFill>
                <a:cs typeface="Calibri"/>
              </a:rPr>
              <a:t>computation</a:t>
            </a:r>
            <a:r>
              <a:rPr lang="it-IT">
                <a:solidFill>
                  <a:srgbClr val="C00000"/>
                </a:solidFill>
                <a:cs typeface="Calibri"/>
              </a:rPr>
              <a:t> </a:t>
            </a:r>
            <a:r>
              <a:rPr lang="it-IT" err="1">
                <a:solidFill>
                  <a:srgbClr val="C00000"/>
                </a:solidFill>
                <a:cs typeface="Calibri"/>
              </a:rPr>
              <a:t>without</a:t>
            </a:r>
            <a:r>
              <a:rPr lang="it-IT">
                <a:solidFill>
                  <a:srgbClr val="C00000"/>
                </a:solidFill>
                <a:cs typeface="Calibri"/>
              </a:rPr>
              <a:t> </a:t>
            </a:r>
            <a:r>
              <a:rPr lang="it-IT" err="1">
                <a:solidFill>
                  <a:srgbClr val="C00000"/>
                </a:solidFill>
                <a:cs typeface="Calibri"/>
              </a:rPr>
              <a:t>corrections</a:t>
            </a:r>
            <a:endParaRPr lang="it-IT">
              <a:solidFill>
                <a:srgbClr val="C00000"/>
              </a:solidFill>
              <a:cs typeface="Calibri"/>
            </a:endParaRPr>
          </a:p>
        </p:txBody>
      </p:sp>
      <p:pic>
        <p:nvPicPr>
          <p:cNvPr id="17" name="Immagine 22">
            <a:extLst>
              <a:ext uri="{FF2B5EF4-FFF2-40B4-BE49-F238E27FC236}">
                <a16:creationId xmlns:a16="http://schemas.microsoft.com/office/drawing/2014/main" id="{5E437217-9698-4006-8113-0F25E6B155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094" y="5541892"/>
            <a:ext cx="10502250" cy="56869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43C775-FF7F-4B46-A66E-1B18925D2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49BF1-11E7-42D3-A9A9-D574F0B34E19}" type="slidenum">
              <a:rPr lang="en-GB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6171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908</Words>
  <Application>Microsoft Office PowerPoint</Application>
  <PresentationFormat>Widescreen</PresentationFormat>
  <Paragraphs>173</Paragraphs>
  <Slides>33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33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Wingdings</vt:lpstr>
      <vt:lpstr>Wingdings,Sans-Serif</vt:lpstr>
      <vt:lpstr>Office Theme</vt:lpstr>
      <vt:lpstr>Analysis of cosmic rays using drift tubes detectors</vt:lpstr>
      <vt:lpstr>Distributed calculus</vt:lpstr>
      <vt:lpstr>Cluster settings</vt:lpstr>
      <vt:lpstr>Retrive the dataset</vt:lpstr>
      <vt:lpstr>Decoding data</vt:lpstr>
      <vt:lpstr>Decoding data</vt:lpstr>
      <vt:lpstr>Preliminary Operations</vt:lpstr>
      <vt:lpstr>First stage filtering: group by ORBIT</vt:lpstr>
      <vt:lpstr>First stage filtering: group by ORBIT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Angular resolution</vt:lpstr>
      <vt:lpstr>Angular resolution</vt:lpstr>
      <vt:lpstr>Angular resolution</vt:lpstr>
      <vt:lpstr>Angular resolution</vt:lpstr>
      <vt:lpstr>Some visual results:</vt:lpstr>
      <vt:lpstr>Some visual results:</vt:lpstr>
      <vt:lpstr>Some visual results:</vt:lpstr>
      <vt:lpstr>Angular resolution</vt:lpstr>
      <vt:lpstr>Processing time</vt:lpstr>
      <vt:lpstr>Processing time</vt:lpstr>
      <vt:lpstr>Data Filtering: first approach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cosmic rays using drift tubes detectors</dc:title>
  <dc:creator>Scanu, Giovanmaria</dc:creator>
  <cp:lastModifiedBy>Luca Castelli</cp:lastModifiedBy>
  <cp:revision>43</cp:revision>
  <dcterms:created xsi:type="dcterms:W3CDTF">2021-08-31T11:34:14Z</dcterms:created>
  <dcterms:modified xsi:type="dcterms:W3CDTF">2021-09-06T20:40:22Z</dcterms:modified>
</cp:coreProperties>
</file>